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53" r:id="rId1"/>
    <p:sldMasterId id="2147484466" r:id="rId2"/>
    <p:sldMasterId id="2147484478" r:id="rId3"/>
  </p:sldMasterIdLst>
  <p:notesMasterIdLst>
    <p:notesMasterId r:id="rId38"/>
  </p:notesMasterIdLst>
  <p:handoutMasterIdLst>
    <p:handoutMasterId r:id="rId39"/>
  </p:handoutMasterIdLst>
  <p:sldIdLst>
    <p:sldId id="700" r:id="rId4"/>
    <p:sldId id="572" r:id="rId5"/>
    <p:sldId id="624" r:id="rId6"/>
    <p:sldId id="2146849012" r:id="rId7"/>
    <p:sldId id="2146849013" r:id="rId8"/>
    <p:sldId id="701" r:id="rId9"/>
    <p:sldId id="702" r:id="rId10"/>
    <p:sldId id="703" r:id="rId11"/>
    <p:sldId id="732" r:id="rId12"/>
    <p:sldId id="745" r:id="rId13"/>
    <p:sldId id="734" r:id="rId14"/>
    <p:sldId id="707" r:id="rId15"/>
    <p:sldId id="708" r:id="rId16"/>
    <p:sldId id="709" r:id="rId17"/>
    <p:sldId id="710" r:id="rId18"/>
    <p:sldId id="2146849021" r:id="rId19"/>
    <p:sldId id="2146849025" r:id="rId20"/>
    <p:sldId id="2146849145" r:id="rId21"/>
    <p:sldId id="698" r:id="rId22"/>
    <p:sldId id="2146849147" r:id="rId23"/>
    <p:sldId id="2146849149" r:id="rId24"/>
    <p:sldId id="2146849148" r:id="rId25"/>
    <p:sldId id="2146849150" r:id="rId26"/>
    <p:sldId id="2146849151" r:id="rId27"/>
    <p:sldId id="727" r:id="rId28"/>
    <p:sldId id="2146849160" r:id="rId29"/>
    <p:sldId id="2146849153" r:id="rId30"/>
    <p:sldId id="2146849161" r:id="rId31"/>
    <p:sldId id="2146849155" r:id="rId32"/>
    <p:sldId id="2146849156" r:id="rId33"/>
    <p:sldId id="2146849158" r:id="rId34"/>
    <p:sldId id="2146849163" r:id="rId35"/>
    <p:sldId id="2146849159" r:id="rId36"/>
    <p:sldId id="448" r:id="rId37"/>
  </p:sldIdLst>
  <p:sldSz cx="12192000" cy="6858000"/>
  <p:notesSz cx="6858000" cy="9144000"/>
  <p:custDataLst>
    <p:tags r:id="rId40"/>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EFAFB233-063F-42B5-8137-9DF3F51BA10A}">
      <p15:sldGuideLst xmlns:p15="http://schemas.microsoft.com/office/powerpoint/2012/main">
        <p15:guide id="1" orient="horz" pos="368" userDrawn="1">
          <p15:clr>
            <a:srgbClr val="F26B43"/>
          </p15:clr>
        </p15:guide>
        <p15:guide id="2" pos="2774" userDrawn="1">
          <p15:clr>
            <a:srgbClr val="A4A3A4"/>
          </p15:clr>
        </p15:guide>
        <p15:guide id="3" pos="370" userDrawn="1">
          <p15:clr>
            <a:srgbClr val="F26B43"/>
          </p15:clr>
        </p15:guide>
        <p15:guide id="4" pos="7310" userDrawn="1">
          <p15:clr>
            <a:srgbClr val="F26B43"/>
          </p15:clr>
        </p15:guide>
        <p15:guide id="5" orient="horz" pos="2260" userDrawn="1">
          <p15:clr>
            <a:srgbClr val="A4A3A4"/>
          </p15:clr>
        </p15:guide>
        <p15:guide id="6" orient="horz" pos="3952" userDrawn="1">
          <p15:clr>
            <a:srgbClr val="F26B43"/>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FF"/>
    <a:srgbClr val="000048"/>
    <a:srgbClr val="0D0D0D"/>
    <a:srgbClr val="000041"/>
    <a:srgbClr val="49497A"/>
    <a:srgbClr val="DEDEE5"/>
    <a:srgbClr val="2B2B5D"/>
    <a:srgbClr val="464675"/>
    <a:srgbClr val="7B7B9F"/>
    <a:srgbClr val="ACAC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203D52-7151-4664-AC98-83399FD0B75D}" v="110" dt="2025-12-10T07:27:09.66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929" autoAdjust="0"/>
    <p:restoredTop sz="96354"/>
  </p:normalViewPr>
  <p:slideViewPr>
    <p:cSldViewPr snapToGrid="0">
      <p:cViewPr varScale="1">
        <p:scale>
          <a:sx n="95" d="100"/>
          <a:sy n="95" d="100"/>
        </p:scale>
        <p:origin x="84" y="312"/>
      </p:cViewPr>
      <p:guideLst>
        <p:guide orient="horz" pos="368"/>
        <p:guide pos="2774"/>
        <p:guide pos="370"/>
        <p:guide pos="7310"/>
        <p:guide orient="horz" pos="2260"/>
        <p:guide orient="horz" pos="3952"/>
      </p:guideLst>
    </p:cSldViewPr>
  </p:slideViewPr>
  <p:notesTextViewPr>
    <p:cViewPr>
      <p:scale>
        <a:sx n="1" d="1"/>
        <a:sy n="1" d="1"/>
      </p:scale>
      <p:origin x="0" y="0"/>
    </p:cViewPr>
  </p:notesTextViewPr>
  <p:sorterViewPr>
    <p:cViewPr>
      <p:scale>
        <a:sx n="83" d="100"/>
        <a:sy n="83" d="100"/>
      </p:scale>
      <p:origin x="0" y="0"/>
    </p:cViewPr>
  </p:sorterViewPr>
  <p:notesViewPr>
    <p:cSldViewPr snapToGrid="0">
      <p:cViewPr varScale="1">
        <p:scale>
          <a:sx n="89" d="100"/>
          <a:sy n="89" d="100"/>
        </p:scale>
        <p:origin x="1650"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handoutMaster" Target="handoutMasters/handout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tags" Target="tags/tag1.xml"/><Relationship Id="rId45"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46" Type="http://schemas.microsoft.com/office/2015/10/relationships/revisionInfo" Target="revisionInfo.xml"/><Relationship Id="rId20" Type="http://schemas.openxmlformats.org/officeDocument/2006/relationships/slide" Target="slides/slide17.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zone Yuko （小曽根祐子）" userId="7815483560_tp_box_2" providerId="OAuth2" clId="{9D3F3C96-46F0-4A69-B082-E038EE86BD3E}"/>
    <pc:docChg chg="modSld">
      <pc:chgData name="Ozone Yuko （小曽根祐子）" userId="7815483560_tp_box_2" providerId="OAuth2" clId="{9D3F3C96-46F0-4A69-B082-E038EE86BD3E}" dt="2025-12-02T07:35:59.090" v="35"/>
      <pc:docMkLst>
        <pc:docMk/>
      </pc:docMkLst>
      <pc:sldChg chg="modSp mod">
        <pc:chgData name="Ozone Yuko （小曽根祐子）" userId="7815483560_tp_box_2" providerId="OAuth2" clId="{9D3F3C96-46F0-4A69-B082-E038EE86BD3E}" dt="2025-12-02T07:35:59.090" v="35"/>
        <pc:sldMkLst>
          <pc:docMk/>
          <pc:sldMk cId="3195398385" sldId="2146849017"/>
        </pc:sldMkLst>
        <pc:graphicFrameChg chg="mod modGraphic">
          <ac:chgData name="Ozone Yuko （小曽根祐子）" userId="7815483560_tp_box_2" providerId="OAuth2" clId="{9D3F3C96-46F0-4A69-B082-E038EE86BD3E}" dt="2025-12-02T07:35:59.090" v="35"/>
          <ac:graphicFrameMkLst>
            <pc:docMk/>
            <pc:sldMk cId="3195398385" sldId="2146849017"/>
            <ac:graphicFrameMk id="2" creationId="{525C0CA8-189D-1202-CC06-538707193B6B}"/>
          </ac:graphicFrameMkLst>
        </pc:graphicFrameChg>
      </pc:sldChg>
      <pc:sldChg chg="modSp">
        <pc:chgData name="Ozone Yuko （小曽根祐子）" userId="7815483560_tp_box_2" providerId="OAuth2" clId="{9D3F3C96-46F0-4A69-B082-E038EE86BD3E}" dt="2025-11-24T23:15:28.931" v="1"/>
        <pc:sldMkLst>
          <pc:docMk/>
          <pc:sldMk cId="2399088016" sldId="2146849018"/>
        </pc:sldMkLst>
        <pc:graphicFrameChg chg="mod">
          <ac:chgData name="Ozone Yuko （小曽根祐子）" userId="7815483560_tp_box_2" providerId="OAuth2" clId="{9D3F3C96-46F0-4A69-B082-E038EE86BD3E}" dt="2025-11-24T23:15:28.931" v="1"/>
          <ac:graphicFrameMkLst>
            <pc:docMk/>
            <pc:sldMk cId="2399088016" sldId="2146849018"/>
            <ac:graphicFrameMk id="3" creationId="{AC17B2BF-C93A-AAC5-18AD-6BD1754D55B2}"/>
          </ac:graphicFrameMkLst>
        </pc:graphicFrameChg>
      </pc:sldChg>
      <pc:sldChg chg="modSp mod">
        <pc:chgData name="Ozone Yuko （小曽根祐子）" userId="7815483560_tp_box_2" providerId="OAuth2" clId="{9D3F3C96-46F0-4A69-B082-E038EE86BD3E}" dt="2025-12-01T03:06:45.725" v="13" actId="255"/>
        <pc:sldMkLst>
          <pc:docMk/>
          <pc:sldMk cId="1127904736" sldId="2146849020"/>
        </pc:sldMkLst>
        <pc:graphicFrameChg chg="mod modGraphic">
          <ac:chgData name="Ozone Yuko （小曽根祐子）" userId="7815483560_tp_box_2" providerId="OAuth2" clId="{9D3F3C96-46F0-4A69-B082-E038EE86BD3E}" dt="2025-12-01T03:06:45.725" v="13" actId="255"/>
          <ac:graphicFrameMkLst>
            <pc:docMk/>
            <pc:sldMk cId="1127904736" sldId="2146849020"/>
            <ac:graphicFrameMk id="11" creationId="{A6260912-BF58-714A-7AAD-36203F5C5014}"/>
          </ac:graphicFrameMkLst>
        </pc:graphicFrameChg>
      </pc:sldChg>
    </pc:docChg>
  </pc:docChgLst>
  <pc:docChgLst>
    <pc:chgData name="Miyazaki Satsuki （宮崎佐津紀）" userId="7815101345_tp_box_2" providerId="OAuth2" clId="{A9FAAC9B-447C-494C-B145-619817B383C9}"/>
    <pc:docChg chg="undo custSel addSld delSld modSld">
      <pc:chgData name="Miyazaki Satsuki （宮崎佐津紀）" userId="7815101345_tp_box_2" providerId="OAuth2" clId="{A9FAAC9B-447C-494C-B145-619817B383C9}" dt="2025-12-10T07:27:22.243" v="742" actId="20577"/>
      <pc:docMkLst>
        <pc:docMk/>
      </pc:docMkLst>
      <pc:sldChg chg="modSp mod">
        <pc:chgData name="Miyazaki Satsuki （宮崎佐津紀）" userId="7815101345_tp_box_2" providerId="OAuth2" clId="{A9FAAC9B-447C-494C-B145-619817B383C9}" dt="2025-12-10T07:27:22.243" v="742" actId="20577"/>
        <pc:sldMkLst>
          <pc:docMk/>
          <pc:sldMk cId="1540687963" sldId="446"/>
        </pc:sldMkLst>
        <pc:graphicFrameChg chg="mod modGraphic">
          <ac:chgData name="Miyazaki Satsuki （宮崎佐津紀）" userId="7815101345_tp_box_2" providerId="OAuth2" clId="{A9FAAC9B-447C-494C-B145-619817B383C9}" dt="2025-12-10T07:27:22.243" v="742" actId="20577"/>
          <ac:graphicFrameMkLst>
            <pc:docMk/>
            <pc:sldMk cId="1540687963" sldId="446"/>
            <ac:graphicFrameMk id="12" creationId="{87590230-9C79-E079-1462-616F37DD62D0}"/>
          </ac:graphicFrameMkLst>
        </pc:graphicFrameChg>
      </pc:sldChg>
      <pc:sldChg chg="modSp mod">
        <pc:chgData name="Miyazaki Satsuki （宮崎佐津紀）" userId="7815101345_tp_box_2" providerId="OAuth2" clId="{A9FAAC9B-447C-494C-B145-619817B383C9}" dt="2025-12-01T01:33:16.470" v="28" actId="20577"/>
        <pc:sldMkLst>
          <pc:docMk/>
          <pc:sldMk cId="319107457" sldId="2146849012"/>
        </pc:sldMkLst>
        <pc:spChg chg="mod">
          <ac:chgData name="Miyazaki Satsuki （宮崎佐津紀）" userId="7815101345_tp_box_2" providerId="OAuth2" clId="{A9FAAC9B-447C-494C-B145-619817B383C9}" dt="2025-12-01T01:33:16.470" v="28" actId="20577"/>
          <ac:spMkLst>
            <pc:docMk/>
            <pc:sldMk cId="319107457" sldId="2146849012"/>
            <ac:spMk id="10" creationId="{B323071F-6CD5-366A-6C00-509C84FEF1CC}"/>
          </ac:spMkLst>
        </pc:spChg>
      </pc:sldChg>
      <pc:sldChg chg="modSp">
        <pc:chgData name="Miyazaki Satsuki （宮崎佐津紀）" userId="7815101345_tp_box_2" providerId="OAuth2" clId="{A9FAAC9B-447C-494C-B145-619817B383C9}" dt="2025-12-08T08:25:29.409" v="600"/>
        <pc:sldMkLst>
          <pc:docMk/>
          <pc:sldMk cId="3726732187" sldId="2146849019"/>
        </pc:sldMkLst>
        <pc:graphicFrameChg chg="mod">
          <ac:chgData name="Miyazaki Satsuki （宮崎佐津紀）" userId="7815101345_tp_box_2" providerId="OAuth2" clId="{A9FAAC9B-447C-494C-B145-619817B383C9}" dt="2025-12-08T08:25:29.409" v="600"/>
          <ac:graphicFrameMkLst>
            <pc:docMk/>
            <pc:sldMk cId="3726732187" sldId="2146849019"/>
            <ac:graphicFrameMk id="11" creationId="{E32B4F43-1AE4-5E89-87FA-92A4F15CD826}"/>
          </ac:graphicFrameMkLst>
        </pc:graphicFrameChg>
      </pc:sldChg>
      <pc:sldChg chg="modSp">
        <pc:chgData name="Miyazaki Satsuki （宮崎佐津紀）" userId="7815101345_tp_box_2" providerId="OAuth2" clId="{A9FAAC9B-447C-494C-B145-619817B383C9}" dt="2025-12-08T08:25:49.930" v="612"/>
        <pc:sldMkLst>
          <pc:docMk/>
          <pc:sldMk cId="1127904736" sldId="2146849020"/>
        </pc:sldMkLst>
        <pc:graphicFrameChg chg="mod">
          <ac:chgData name="Miyazaki Satsuki （宮崎佐津紀）" userId="7815101345_tp_box_2" providerId="OAuth2" clId="{A9FAAC9B-447C-494C-B145-619817B383C9}" dt="2025-12-08T08:25:49.930" v="612"/>
          <ac:graphicFrameMkLst>
            <pc:docMk/>
            <pc:sldMk cId="1127904736" sldId="2146849020"/>
            <ac:graphicFrameMk id="11" creationId="{A6260912-BF58-714A-7AAD-36203F5C5014}"/>
          </ac:graphicFrameMkLst>
        </pc:graphicFrameChg>
      </pc:sldChg>
      <pc:sldChg chg="modSp">
        <pc:chgData name="Miyazaki Satsuki （宮崎佐津紀）" userId="7815101345_tp_box_2" providerId="OAuth2" clId="{A9FAAC9B-447C-494C-B145-619817B383C9}" dt="2025-12-08T08:27:09.601" v="656"/>
        <pc:sldMkLst>
          <pc:docMk/>
          <pc:sldMk cId="446833053" sldId="2146849023"/>
        </pc:sldMkLst>
        <pc:graphicFrameChg chg="mod">
          <ac:chgData name="Miyazaki Satsuki （宮崎佐津紀）" userId="7815101345_tp_box_2" providerId="OAuth2" clId="{A9FAAC9B-447C-494C-B145-619817B383C9}" dt="2025-12-08T08:27:09.601" v="656"/>
          <ac:graphicFrameMkLst>
            <pc:docMk/>
            <pc:sldMk cId="446833053" sldId="2146849023"/>
            <ac:graphicFrameMk id="16" creationId="{0D53300D-F0FB-9A7C-929A-B69E0C522074}"/>
          </ac:graphicFrameMkLst>
        </pc:graphicFrameChg>
      </pc:sldChg>
      <pc:sldChg chg="modSp">
        <pc:chgData name="Miyazaki Satsuki （宮崎佐津紀）" userId="7815101345_tp_box_2" providerId="OAuth2" clId="{A9FAAC9B-447C-494C-B145-619817B383C9}" dt="2025-12-08T08:27:25.583" v="680"/>
        <pc:sldMkLst>
          <pc:docMk/>
          <pc:sldMk cId="2090041538" sldId="2146849024"/>
        </pc:sldMkLst>
        <pc:graphicFrameChg chg="mod">
          <ac:chgData name="Miyazaki Satsuki （宮崎佐津紀）" userId="7815101345_tp_box_2" providerId="OAuth2" clId="{A9FAAC9B-447C-494C-B145-619817B383C9}" dt="2025-12-08T08:27:25.583" v="680"/>
          <ac:graphicFrameMkLst>
            <pc:docMk/>
            <pc:sldMk cId="2090041538" sldId="2146849024"/>
            <ac:graphicFrameMk id="16" creationId="{524C3614-0E90-0E0A-5C04-110B9EB1BE29}"/>
          </ac:graphicFrameMkLst>
        </pc:graphicFrameChg>
      </pc:sldChg>
      <pc:sldChg chg="modSp mod">
        <pc:chgData name="Miyazaki Satsuki （宮崎佐津紀）" userId="7815101345_tp_box_2" providerId="OAuth2" clId="{A9FAAC9B-447C-494C-B145-619817B383C9}" dt="2025-12-08T08:28:14.351" v="683" actId="2711"/>
        <pc:sldMkLst>
          <pc:docMk/>
          <pc:sldMk cId="1071687524" sldId="2146849025"/>
        </pc:sldMkLst>
        <pc:spChg chg="mod">
          <ac:chgData name="Miyazaki Satsuki （宮崎佐津紀）" userId="7815101345_tp_box_2" providerId="OAuth2" clId="{A9FAAC9B-447C-494C-B145-619817B383C9}" dt="2025-12-08T08:27:58.173" v="681" actId="2711"/>
          <ac:spMkLst>
            <pc:docMk/>
            <pc:sldMk cId="1071687524" sldId="2146849025"/>
            <ac:spMk id="3" creationId="{A2FA6B53-EC21-3006-7EA0-979FDAC3BE84}"/>
          </ac:spMkLst>
        </pc:spChg>
        <pc:spChg chg="mod">
          <ac:chgData name="Miyazaki Satsuki （宮崎佐津紀）" userId="7815101345_tp_box_2" providerId="OAuth2" clId="{A9FAAC9B-447C-494C-B145-619817B383C9}" dt="2025-12-08T08:28:14.351" v="683" actId="2711"/>
          <ac:spMkLst>
            <pc:docMk/>
            <pc:sldMk cId="1071687524" sldId="2146849025"/>
            <ac:spMk id="4" creationId="{1CE1CDF4-54E6-23EF-B17A-9F7DAEC41FD9}"/>
          </ac:spMkLst>
        </pc:spChg>
      </pc:sldChg>
      <pc:sldChg chg="modSp mod">
        <pc:chgData name="Miyazaki Satsuki （宮崎佐津紀）" userId="7815101345_tp_box_2" providerId="OAuth2" clId="{A9FAAC9B-447C-494C-B145-619817B383C9}" dt="2025-12-03T00:13:15.789" v="65" actId="20577"/>
        <pc:sldMkLst>
          <pc:docMk/>
          <pc:sldMk cId="2668851445" sldId="2146849026"/>
        </pc:sldMkLst>
        <pc:graphicFrameChg chg="mod modGraphic">
          <ac:chgData name="Miyazaki Satsuki （宮崎佐津紀）" userId="7815101345_tp_box_2" providerId="OAuth2" clId="{A9FAAC9B-447C-494C-B145-619817B383C9}" dt="2025-12-03T00:13:15.789" v="65" actId="20577"/>
          <ac:graphicFrameMkLst>
            <pc:docMk/>
            <pc:sldMk cId="2668851445" sldId="2146849026"/>
            <ac:graphicFrameMk id="8" creationId="{4D285855-9DB4-7B15-873D-C0B8CE8E5C79}"/>
          </ac:graphicFrameMkLst>
        </pc:graphicFrameChg>
      </pc:sldChg>
      <pc:sldChg chg="addSp delSp modSp add mod">
        <pc:chgData name="Miyazaki Satsuki （宮崎佐津紀）" userId="7815101345_tp_box_2" providerId="OAuth2" clId="{A9FAAC9B-447C-494C-B145-619817B383C9}" dt="2025-12-08T08:24:37.401" v="590" actId="1038"/>
        <pc:sldMkLst>
          <pc:docMk/>
          <pc:sldMk cId="330285224" sldId="2146849029"/>
        </pc:sldMkLst>
        <pc:spChg chg="mod">
          <ac:chgData name="Miyazaki Satsuki （宮崎佐津紀）" userId="7815101345_tp_box_2" providerId="OAuth2" clId="{A9FAAC9B-447C-494C-B145-619817B383C9}" dt="2025-12-03T06:34:00.472" v="301" actId="1076"/>
          <ac:spMkLst>
            <pc:docMk/>
            <pc:sldMk cId="330285224" sldId="2146849029"/>
            <ac:spMk id="11" creationId="{C10DB8CA-A86A-FD07-2B2D-9D6AA82F6F67}"/>
          </ac:spMkLst>
        </pc:spChg>
        <pc:spChg chg="add mod">
          <ac:chgData name="Miyazaki Satsuki （宮崎佐津紀）" userId="7815101345_tp_box_2" providerId="OAuth2" clId="{A9FAAC9B-447C-494C-B145-619817B383C9}" dt="2025-12-03T06:46:26.943" v="515" actId="14100"/>
          <ac:spMkLst>
            <pc:docMk/>
            <pc:sldMk cId="330285224" sldId="2146849029"/>
            <ac:spMk id="33" creationId="{9D90DEB0-4554-5474-C67D-2A3CE17C64ED}"/>
          </ac:spMkLst>
        </pc:spChg>
        <pc:spChg chg="add mod">
          <ac:chgData name="Miyazaki Satsuki （宮崎佐津紀）" userId="7815101345_tp_box_2" providerId="OAuth2" clId="{A9FAAC9B-447C-494C-B145-619817B383C9}" dt="2025-12-03T06:46:36.548" v="517" actId="1076"/>
          <ac:spMkLst>
            <pc:docMk/>
            <pc:sldMk cId="330285224" sldId="2146849029"/>
            <ac:spMk id="34" creationId="{A2741724-055F-7185-BB83-81129C13F986}"/>
          </ac:spMkLst>
        </pc:spChg>
        <pc:spChg chg="add mod">
          <ac:chgData name="Miyazaki Satsuki （宮崎佐津紀）" userId="7815101345_tp_box_2" providerId="OAuth2" clId="{A9FAAC9B-447C-494C-B145-619817B383C9}" dt="2025-12-08T08:24:37.401" v="590" actId="1038"/>
          <ac:spMkLst>
            <pc:docMk/>
            <pc:sldMk cId="330285224" sldId="2146849029"/>
            <ac:spMk id="45" creationId="{136EE752-4956-469C-25FE-7C93C76E37D1}"/>
          </ac:spMkLst>
        </pc:spChg>
        <pc:spChg chg="add mod">
          <ac:chgData name="Miyazaki Satsuki （宮崎佐津紀）" userId="7815101345_tp_box_2" providerId="OAuth2" clId="{A9FAAC9B-447C-494C-B145-619817B383C9}" dt="2025-12-08T08:24:37.401" v="590" actId="1038"/>
          <ac:spMkLst>
            <pc:docMk/>
            <pc:sldMk cId="330285224" sldId="2146849029"/>
            <ac:spMk id="46" creationId="{D700A611-4394-B513-4C2E-B74BB123237B}"/>
          </ac:spMkLst>
        </pc:spChg>
        <pc:spChg chg="add mod">
          <ac:chgData name="Miyazaki Satsuki （宮崎佐津紀）" userId="7815101345_tp_box_2" providerId="OAuth2" clId="{A9FAAC9B-447C-494C-B145-619817B383C9}" dt="2025-12-08T08:24:37.401" v="590" actId="1038"/>
          <ac:spMkLst>
            <pc:docMk/>
            <pc:sldMk cId="330285224" sldId="2146849029"/>
            <ac:spMk id="47" creationId="{3EF57BF4-92FB-BE97-3F3A-D3D5C910A73C}"/>
          </ac:spMkLst>
        </pc:spChg>
        <pc:grpChg chg="add mod">
          <ac:chgData name="Miyazaki Satsuki （宮崎佐津紀）" userId="7815101345_tp_box_2" providerId="OAuth2" clId="{A9FAAC9B-447C-494C-B145-619817B383C9}" dt="2025-12-08T08:24:37.401" v="590" actId="1038"/>
          <ac:grpSpMkLst>
            <pc:docMk/>
            <pc:sldMk cId="330285224" sldId="2146849029"/>
            <ac:grpSpMk id="48" creationId="{59EC8359-71D8-E4EF-098C-69C7624FEAF7}"/>
          </ac:grpSpMkLst>
        </pc:grpChg>
        <pc:grpChg chg="add mod">
          <ac:chgData name="Miyazaki Satsuki （宮崎佐津紀）" userId="7815101345_tp_box_2" providerId="OAuth2" clId="{A9FAAC9B-447C-494C-B145-619817B383C9}" dt="2025-12-08T08:24:37.401" v="590" actId="1038"/>
          <ac:grpSpMkLst>
            <pc:docMk/>
            <pc:sldMk cId="330285224" sldId="2146849029"/>
            <ac:grpSpMk id="49" creationId="{01360022-C206-D911-637D-4992BC7FAA39}"/>
          </ac:grpSpMkLst>
        </pc:grpChg>
        <pc:grpChg chg="add mod">
          <ac:chgData name="Miyazaki Satsuki （宮崎佐津紀）" userId="7815101345_tp_box_2" providerId="OAuth2" clId="{A9FAAC9B-447C-494C-B145-619817B383C9}" dt="2025-12-08T08:24:37.401" v="590" actId="1038"/>
          <ac:grpSpMkLst>
            <pc:docMk/>
            <pc:sldMk cId="330285224" sldId="2146849029"/>
            <ac:grpSpMk id="50" creationId="{10E5F7A9-259A-5351-A9EC-553E8960AA74}"/>
          </ac:grpSpMkLst>
        </pc:grpChg>
        <pc:picChg chg="mod topLvl">
          <ac:chgData name="Miyazaki Satsuki （宮崎佐津紀）" userId="7815101345_tp_box_2" providerId="OAuth2" clId="{A9FAAC9B-447C-494C-B145-619817B383C9}" dt="2025-12-08T08:24:37.401" v="590" actId="1038"/>
          <ac:picMkLst>
            <pc:docMk/>
            <pc:sldMk cId="330285224" sldId="2146849029"/>
            <ac:picMk id="14" creationId="{6B5E9BE3-4F15-70B9-5B3F-0E2CD638CF50}"/>
          </ac:picMkLst>
        </pc:picChg>
        <pc:picChg chg="mod topLvl">
          <ac:chgData name="Miyazaki Satsuki （宮崎佐津紀）" userId="7815101345_tp_box_2" providerId="OAuth2" clId="{A9FAAC9B-447C-494C-B145-619817B383C9}" dt="2025-12-03T06:48:06.805" v="550" actId="164"/>
          <ac:picMkLst>
            <pc:docMk/>
            <pc:sldMk cId="330285224" sldId="2146849029"/>
            <ac:picMk id="19" creationId="{CC56B59C-B3BA-6E3A-50F7-3C1144BA56D3}"/>
          </ac:picMkLst>
        </pc:picChg>
        <pc:picChg chg="mod topLvl">
          <ac:chgData name="Miyazaki Satsuki （宮崎佐津紀）" userId="7815101345_tp_box_2" providerId="OAuth2" clId="{A9FAAC9B-447C-494C-B145-619817B383C9}" dt="2025-12-03T06:48:14.595" v="551" actId="164"/>
          <ac:picMkLst>
            <pc:docMk/>
            <pc:sldMk cId="330285224" sldId="2146849029"/>
            <ac:picMk id="22" creationId="{E6CBE171-48D1-2409-827B-5D35A3CAB623}"/>
          </ac:picMkLst>
        </pc:picChg>
        <pc:picChg chg="mod topLvl">
          <ac:chgData name="Miyazaki Satsuki （宮崎佐津紀）" userId="7815101345_tp_box_2" providerId="OAuth2" clId="{A9FAAC9B-447C-494C-B145-619817B383C9}" dt="2025-12-03T06:48:14.595" v="551" actId="164"/>
          <ac:picMkLst>
            <pc:docMk/>
            <pc:sldMk cId="330285224" sldId="2146849029"/>
            <ac:picMk id="26" creationId="{FAD289A5-6295-D7B0-A7AA-0B216B07FB66}"/>
          </ac:picMkLst>
        </pc:picChg>
        <pc:picChg chg="mod ord topLvl">
          <ac:chgData name="Miyazaki Satsuki （宮崎佐津紀）" userId="7815101345_tp_box_2" providerId="OAuth2" clId="{A9FAAC9B-447C-494C-B145-619817B383C9}" dt="2025-12-03T06:48:21.350" v="552" actId="164"/>
          <ac:picMkLst>
            <pc:docMk/>
            <pc:sldMk cId="330285224" sldId="2146849029"/>
            <ac:picMk id="28" creationId="{89C3831B-DE43-3FDE-C765-06BA85ED82DE}"/>
          </ac:picMkLst>
        </pc:picChg>
        <pc:picChg chg="mod topLvl">
          <ac:chgData name="Miyazaki Satsuki （宮崎佐津紀）" userId="7815101345_tp_box_2" providerId="OAuth2" clId="{A9FAAC9B-447C-494C-B145-619817B383C9}" dt="2025-12-03T06:48:21.350" v="552" actId="164"/>
          <ac:picMkLst>
            <pc:docMk/>
            <pc:sldMk cId="330285224" sldId="2146849029"/>
            <ac:picMk id="30" creationId="{32421A7A-AD8F-6BCE-F317-8AEBD45BFCDC}"/>
          </ac:picMkLst>
        </pc:picChg>
        <pc:picChg chg="add mod modCrop">
          <ac:chgData name="Miyazaki Satsuki （宮崎佐津紀）" userId="7815101345_tp_box_2" providerId="OAuth2" clId="{A9FAAC9B-447C-494C-B145-619817B383C9}" dt="2025-12-03T06:48:06.805" v="550" actId="164"/>
          <ac:picMkLst>
            <pc:docMk/>
            <pc:sldMk cId="330285224" sldId="2146849029"/>
            <ac:picMk id="37" creationId="{9430B842-E471-771E-F854-BE1BE8B6DA8E}"/>
          </ac:picMkLst>
        </pc:picChg>
        <pc:picChg chg="add mod">
          <ac:chgData name="Miyazaki Satsuki （宮崎佐津紀）" userId="7815101345_tp_box_2" providerId="OAuth2" clId="{A9FAAC9B-447C-494C-B145-619817B383C9}" dt="2025-12-03T06:48:06.805" v="550" actId="164"/>
          <ac:picMkLst>
            <pc:docMk/>
            <pc:sldMk cId="330285224" sldId="2146849029"/>
            <ac:picMk id="38" creationId="{7234D147-B990-874F-8460-FD8CBF65E48C}"/>
          </ac:picMkLst>
        </pc:picChg>
        <pc:picChg chg="add mod modCrop">
          <ac:chgData name="Miyazaki Satsuki （宮崎佐津紀）" userId="7815101345_tp_box_2" providerId="OAuth2" clId="{A9FAAC9B-447C-494C-B145-619817B383C9}" dt="2025-12-03T06:48:14.595" v="551" actId="164"/>
          <ac:picMkLst>
            <pc:docMk/>
            <pc:sldMk cId="330285224" sldId="2146849029"/>
            <ac:picMk id="40" creationId="{96BF5230-3493-F3F4-D19A-D08A8E7DBE1B}"/>
          </ac:picMkLst>
        </pc:picChg>
        <pc:picChg chg="add mod">
          <ac:chgData name="Miyazaki Satsuki （宮崎佐津紀）" userId="7815101345_tp_box_2" providerId="OAuth2" clId="{A9FAAC9B-447C-494C-B145-619817B383C9}" dt="2025-12-03T06:48:14.595" v="551" actId="164"/>
          <ac:picMkLst>
            <pc:docMk/>
            <pc:sldMk cId="330285224" sldId="2146849029"/>
            <ac:picMk id="41" creationId="{CB5A9A4C-A9D9-977E-C611-7A194BC89BB8}"/>
          </ac:picMkLst>
        </pc:picChg>
        <pc:picChg chg="add mod modCrop">
          <ac:chgData name="Miyazaki Satsuki （宮崎佐津紀）" userId="7815101345_tp_box_2" providerId="OAuth2" clId="{A9FAAC9B-447C-494C-B145-619817B383C9}" dt="2025-12-03T06:48:21.350" v="552" actId="164"/>
          <ac:picMkLst>
            <pc:docMk/>
            <pc:sldMk cId="330285224" sldId="2146849029"/>
            <ac:picMk id="43" creationId="{A55867ED-783D-5B28-719F-C4F757E7538E}"/>
          </ac:picMkLst>
        </pc:picChg>
        <pc:picChg chg="add mod">
          <ac:chgData name="Miyazaki Satsuki （宮崎佐津紀）" userId="7815101345_tp_box_2" providerId="OAuth2" clId="{A9FAAC9B-447C-494C-B145-619817B383C9}" dt="2025-12-03T06:48:21.350" v="552" actId="164"/>
          <ac:picMkLst>
            <pc:docMk/>
            <pc:sldMk cId="330285224" sldId="2146849029"/>
            <ac:picMk id="44" creationId="{9D483CD5-3B1D-6AD4-B354-3BB57479B300}"/>
          </ac:picMkLst>
        </pc:picChg>
      </pc:sldChg>
      <pc:sldChg chg="addSp delSp modSp add mod">
        <pc:chgData name="Miyazaki Satsuki （宮崎佐津紀）" userId="7815101345_tp_box_2" providerId="OAuth2" clId="{A9FAAC9B-447C-494C-B145-619817B383C9}" dt="2025-12-08T09:08:24.577" v="699"/>
        <pc:sldMkLst>
          <pc:docMk/>
          <pc:sldMk cId="4291855696" sldId="2146849142"/>
        </pc:sldMkLst>
        <pc:spChg chg="add mod">
          <ac:chgData name="Miyazaki Satsuki （宮崎佐津紀）" userId="7815101345_tp_box_2" providerId="OAuth2" clId="{A9FAAC9B-447C-494C-B145-619817B383C9}" dt="2025-12-08T09:08:24.577" v="699"/>
          <ac:spMkLst>
            <pc:docMk/>
            <pc:sldMk cId="4291855696" sldId="2146849142"/>
            <ac:spMk id="16" creationId="{F3699E78-C61E-0020-4C8F-15C9FAB47AE8}"/>
          </ac:spMkLst>
        </pc:spChg>
      </pc:sldChg>
      <pc:sldChg chg="addSp delSp modSp add mod">
        <pc:chgData name="Miyazaki Satsuki （宮崎佐津紀）" userId="7815101345_tp_box_2" providerId="OAuth2" clId="{A9FAAC9B-447C-494C-B145-619817B383C9}" dt="2025-12-09T06:13:04.136" v="705" actId="20577"/>
        <pc:sldMkLst>
          <pc:docMk/>
          <pc:sldMk cId="2898702680" sldId="2146849143"/>
        </pc:sldMkLst>
        <pc:spChg chg="add mod">
          <ac:chgData name="Miyazaki Satsuki （宮崎佐津紀）" userId="7815101345_tp_box_2" providerId="OAuth2" clId="{A9FAAC9B-447C-494C-B145-619817B383C9}" dt="2025-12-08T09:08:37.364" v="702"/>
          <ac:spMkLst>
            <pc:docMk/>
            <pc:sldMk cId="2898702680" sldId="2146849143"/>
            <ac:spMk id="8" creationId="{67EC431F-A66C-DA5D-487A-9095DBE7C636}"/>
          </ac:spMkLst>
        </pc:spChg>
        <pc:spChg chg="mod">
          <ac:chgData name="Miyazaki Satsuki （宮崎佐津紀）" userId="7815101345_tp_box_2" providerId="OAuth2" clId="{A9FAAC9B-447C-494C-B145-619817B383C9}" dt="2025-12-09T06:13:04.136" v="705" actId="20577"/>
          <ac:spMkLst>
            <pc:docMk/>
            <pc:sldMk cId="2898702680" sldId="2146849143"/>
            <ac:spMk id="19" creationId="{2E913295-2379-BD96-C4E9-187085292D66}"/>
          </ac:spMkLst>
        </pc:spChg>
      </pc:sldChg>
      <pc:sldChg chg="add">
        <pc:chgData name="Miyazaki Satsuki （宮崎佐津紀）" userId="7815101345_tp_box_2" providerId="OAuth2" clId="{A9FAAC9B-447C-494C-B145-619817B383C9}" dt="2025-12-08T09:10:13.912" v="703"/>
        <pc:sldMkLst>
          <pc:docMk/>
          <pc:sldMk cId="3656554837" sldId="214684914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01/12/2026</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01/12/2026</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84745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13</a:t>
            </a:fld>
            <a:endParaRPr kumimoji="1" lang="ja-JP" altLang="en-US"/>
          </a:p>
        </p:txBody>
      </p:sp>
    </p:spTree>
    <p:extLst>
      <p:ext uri="{BB962C8B-B14F-4D97-AF65-F5344CB8AC3E}">
        <p14:creationId xmlns:p14="http://schemas.microsoft.com/office/powerpoint/2010/main" val="365760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25</a:t>
            </a:fld>
            <a:endParaRPr kumimoji="1" lang="ja-JP" altLang="en-US"/>
          </a:p>
        </p:txBody>
      </p:sp>
    </p:spTree>
    <p:extLst>
      <p:ext uri="{BB962C8B-B14F-4D97-AF65-F5344CB8AC3E}">
        <p14:creationId xmlns:p14="http://schemas.microsoft.com/office/powerpoint/2010/main" val="16982722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xml"/><Relationship Id="rId5" Type="http://schemas.openxmlformats.org/officeDocument/2006/relationships/image" Target="../media/image14.png"/><Relationship Id="rId4" Type="http://schemas.openxmlformats.org/officeDocument/2006/relationships/image" Target="../media/image13.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3.png"/><Relationship Id="rId4" Type="http://schemas.openxmlformats.org/officeDocument/2006/relationships/image" Target="../media/image15.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6.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3.xml"/><Relationship Id="rId1" Type="http://schemas.openxmlformats.org/officeDocument/2006/relationships/tags" Target="../tags/tag9.xml"/><Relationship Id="rId5" Type="http://schemas.openxmlformats.org/officeDocument/2006/relationships/image" Target="../media/image14.png"/><Relationship Id="rId4" Type="http://schemas.openxmlformats.org/officeDocument/2006/relationships/image" Target="../media/image17.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3.xml"/><Relationship Id="rId1" Type="http://schemas.openxmlformats.org/officeDocument/2006/relationships/tags" Target="../tags/tag10.xml"/><Relationship Id="rId5" Type="http://schemas.openxmlformats.org/officeDocument/2006/relationships/image" Target="../media/image3.png"/><Relationship Id="rId4" Type="http://schemas.openxmlformats.org/officeDocument/2006/relationships/image" Target="../media/image18.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3.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19.emf"/></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39902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2"/>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0" name="テキスト プレースホルダー 10">
            <a:extLst>
              <a:ext uri="{FF2B5EF4-FFF2-40B4-BE49-F238E27FC236}">
                <a16:creationId xmlns:a16="http://schemas.microsoft.com/office/drawing/2014/main" id="{51F1BAB4-BF47-3B73-61AB-48C73A07D72A}"/>
              </a:ext>
            </a:extLst>
          </p:cNvPr>
          <p:cNvSpPr>
            <a:spLocks noGrp="1"/>
          </p:cNvSpPr>
          <p:nvPr>
            <p:ph type="body" sz="quarter" idx="13"/>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90929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482888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4065164157"/>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71606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460036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95433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5">
            <a:extLst>
              <a:ext uri="{FF2B5EF4-FFF2-40B4-BE49-F238E27FC236}">
                <a16:creationId xmlns:a16="http://schemas.microsoft.com/office/drawing/2014/main" id="{D0619A66-CC94-F64F-DA26-0FF8A23AF3EA}"/>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5" name="グラフィックス 2">
            <a:extLst>
              <a:ext uri="{FF2B5EF4-FFF2-40B4-BE49-F238E27FC236}">
                <a16:creationId xmlns:a16="http://schemas.microsoft.com/office/drawing/2014/main" id="{8D9B3208-C845-2C86-CEFC-EAC3C8484BF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8888537"/>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4946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141318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chemeClr val="accent1"/>
                </a:solidFill>
                <a:latin typeface="+mn-ea"/>
                <a:ea typeface="+mn-ea"/>
                <a:cs typeface="Segoe UI" panose="020B0502040204020203" pitchFamily="34" charset="0"/>
              </a:rPr>
              <a:t>CONTENTS</a:t>
            </a:r>
            <a:endParaRPr kumimoji="1" lang="ja-JP" altLang="en-US" sz="2400" b="1" i="0" dirty="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3434388"/>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381680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390678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7" name="直線コネクタ 6">
            <a:extLst>
              <a:ext uri="{FF2B5EF4-FFF2-40B4-BE49-F238E27FC236}">
                <a16:creationId xmlns:a16="http://schemas.microsoft.com/office/drawing/2014/main" id="{FE9A66F2-6529-CFEC-6940-4A718DB70DA6}"/>
              </a:ext>
            </a:extLst>
          </p:cNvPr>
          <p:cNvCxnSpPr>
            <a:cxnSpLocks/>
          </p:cNvCxnSpPr>
          <p:nvPr userDrawn="1"/>
        </p:nvCxnSpPr>
        <p:spPr>
          <a:xfrm>
            <a:off x="1323874" y="4362436"/>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円/楕円 50">
            <a:extLst>
              <a:ext uri="{FF2B5EF4-FFF2-40B4-BE49-F238E27FC236}">
                <a16:creationId xmlns:a16="http://schemas.microsoft.com/office/drawing/2014/main" id="{A3FCEDA4-A85A-9088-03F8-EB4590AA02E6}"/>
              </a:ext>
            </a:extLst>
          </p:cNvPr>
          <p:cNvSpPr>
            <a:spLocks noChangeAspect="1"/>
          </p:cNvSpPr>
          <p:nvPr userDrawn="1"/>
        </p:nvSpPr>
        <p:spPr>
          <a:xfrm>
            <a:off x="1057882" y="4744857"/>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05</a:t>
            </a:r>
            <a:endParaRPr kumimoji="1" lang="ja-JP" altLang="en-US" sz="1800" b="1" i="0" dirty="0">
              <a:solidFill>
                <a:schemeClr val="bg1"/>
              </a:solidFill>
              <a:latin typeface="+mj-ea"/>
              <a:ea typeface="+mj-ea"/>
              <a:cs typeface="Segoe UI" panose="020B0502040204020203" pitchFamily="34" charset="0"/>
            </a:endParaRPr>
          </a:p>
        </p:txBody>
      </p:sp>
      <p:sp>
        <p:nvSpPr>
          <p:cNvPr id="19" name="テキスト プレースホルダー 4">
            <a:extLst>
              <a:ext uri="{FF2B5EF4-FFF2-40B4-BE49-F238E27FC236}">
                <a16:creationId xmlns:a16="http://schemas.microsoft.com/office/drawing/2014/main" id="{31510614-2987-35BA-45DA-50C0E72E86DA}"/>
              </a:ext>
            </a:extLst>
          </p:cNvPr>
          <p:cNvSpPr>
            <a:spLocks noGrp="1"/>
          </p:cNvSpPr>
          <p:nvPr>
            <p:ph type="body" sz="quarter" idx="18" hasCustomPrompt="1"/>
          </p:nvPr>
        </p:nvSpPr>
        <p:spPr>
          <a:xfrm>
            <a:off x="1943922" y="483483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20" name="直線コネクタ 19">
            <a:extLst>
              <a:ext uri="{FF2B5EF4-FFF2-40B4-BE49-F238E27FC236}">
                <a16:creationId xmlns:a16="http://schemas.microsoft.com/office/drawing/2014/main" id="{7D32E6C7-FFF6-886C-5EA3-C79E0CA92600}"/>
              </a:ext>
            </a:extLst>
          </p:cNvPr>
          <p:cNvCxnSpPr>
            <a:cxnSpLocks/>
          </p:cNvCxnSpPr>
          <p:nvPr userDrawn="1"/>
        </p:nvCxnSpPr>
        <p:spPr>
          <a:xfrm>
            <a:off x="1323874" y="5290484"/>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円/楕円 50">
            <a:extLst>
              <a:ext uri="{FF2B5EF4-FFF2-40B4-BE49-F238E27FC236}">
                <a16:creationId xmlns:a16="http://schemas.microsoft.com/office/drawing/2014/main" id="{9506B138-D802-D2A8-C991-AB44A1203701}"/>
              </a:ext>
            </a:extLst>
          </p:cNvPr>
          <p:cNvSpPr>
            <a:spLocks noChangeAspect="1"/>
          </p:cNvSpPr>
          <p:nvPr userDrawn="1"/>
        </p:nvSpPr>
        <p:spPr>
          <a:xfrm>
            <a:off x="1057882" y="567290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06</a:t>
            </a:r>
            <a:endParaRPr kumimoji="1" lang="ja-JP" altLang="en-US" sz="1800" b="1" i="0" dirty="0">
              <a:solidFill>
                <a:schemeClr val="bg1"/>
              </a:solidFill>
              <a:latin typeface="+mj-ea"/>
              <a:ea typeface="+mj-ea"/>
              <a:cs typeface="Segoe UI" panose="020B0502040204020203" pitchFamily="34" charset="0"/>
            </a:endParaRPr>
          </a:p>
        </p:txBody>
      </p:sp>
      <p:sp>
        <p:nvSpPr>
          <p:cNvPr id="23" name="テキスト プレースホルダー 4">
            <a:extLst>
              <a:ext uri="{FF2B5EF4-FFF2-40B4-BE49-F238E27FC236}">
                <a16:creationId xmlns:a16="http://schemas.microsoft.com/office/drawing/2014/main" id="{A5BA7354-117F-2101-9323-A1762E5429B7}"/>
              </a:ext>
            </a:extLst>
          </p:cNvPr>
          <p:cNvSpPr>
            <a:spLocks noGrp="1"/>
          </p:cNvSpPr>
          <p:nvPr>
            <p:ph type="body" sz="quarter" idx="19" hasCustomPrompt="1"/>
          </p:nvPr>
        </p:nvSpPr>
        <p:spPr>
          <a:xfrm>
            <a:off x="1943922" y="576288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10325822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20654E43-7CF4-6954-D935-4A0B614FF5A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21264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040452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9483897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346582"/>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264684"/>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18278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188658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232348" y="280468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143656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239115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31560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9" name="円/楕円 50">
            <a:extLst>
              <a:ext uri="{FF2B5EF4-FFF2-40B4-BE49-F238E27FC236}">
                <a16:creationId xmlns:a16="http://schemas.microsoft.com/office/drawing/2014/main" id="{32EBBB3D-31B9-8ED2-D02E-3EBD36E61BB5}"/>
              </a:ext>
            </a:extLst>
          </p:cNvPr>
          <p:cNvSpPr>
            <a:spLocks noChangeAspect="1"/>
          </p:cNvSpPr>
          <p:nvPr userDrawn="1"/>
        </p:nvSpPr>
        <p:spPr>
          <a:xfrm>
            <a:off x="962348" y="41008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04</a:t>
            </a:r>
            <a:endParaRPr kumimoji="1" lang="ja-JP" altLang="en-US" sz="1800" b="1" i="0">
              <a:solidFill>
                <a:schemeClr val="bg1"/>
              </a:solidFill>
              <a:latin typeface="+mj-ea"/>
              <a:ea typeface="+mj-ea"/>
              <a:cs typeface="Segoe UI" panose="020B0502040204020203" pitchFamily="34" charset="0"/>
            </a:endParaRPr>
          </a:p>
        </p:txBody>
      </p:sp>
      <p:cxnSp>
        <p:nvCxnSpPr>
          <p:cNvPr id="20" name="直線コネクタ 19">
            <a:extLst>
              <a:ext uri="{FF2B5EF4-FFF2-40B4-BE49-F238E27FC236}">
                <a16:creationId xmlns:a16="http://schemas.microsoft.com/office/drawing/2014/main" id="{5462A6DC-1A0C-B04A-A624-6862E68E1F6B}"/>
              </a:ext>
            </a:extLst>
          </p:cNvPr>
          <p:cNvCxnSpPr>
            <a:cxnSpLocks/>
            <a:endCxn id="19" idx="0"/>
          </p:cNvCxnSpPr>
          <p:nvPr userDrawn="1"/>
        </p:nvCxnSpPr>
        <p:spPr>
          <a:xfrm>
            <a:off x="1232348" y="37227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1" name="テキスト プレースホルダー 4">
            <a:extLst>
              <a:ext uri="{FF2B5EF4-FFF2-40B4-BE49-F238E27FC236}">
                <a16:creationId xmlns:a16="http://schemas.microsoft.com/office/drawing/2014/main" id="{CA7A5571-7523-94A9-69E9-6A529334A4A0}"/>
              </a:ext>
            </a:extLst>
          </p:cNvPr>
          <p:cNvSpPr>
            <a:spLocks noGrp="1"/>
          </p:cNvSpPr>
          <p:nvPr>
            <p:ph type="body" sz="quarter" idx="17" hasCustomPrompt="1"/>
          </p:nvPr>
        </p:nvSpPr>
        <p:spPr>
          <a:xfrm>
            <a:off x="1848388" y="4190868"/>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23" name="円/楕円 50">
            <a:extLst>
              <a:ext uri="{FF2B5EF4-FFF2-40B4-BE49-F238E27FC236}">
                <a16:creationId xmlns:a16="http://schemas.microsoft.com/office/drawing/2014/main" id="{80CA5AE5-4898-1052-E997-6BDA7D1EC845}"/>
              </a:ext>
            </a:extLst>
          </p:cNvPr>
          <p:cNvSpPr>
            <a:spLocks noChangeAspect="1"/>
          </p:cNvSpPr>
          <p:nvPr userDrawn="1"/>
        </p:nvSpPr>
        <p:spPr>
          <a:xfrm>
            <a:off x="962348" y="5018990"/>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05</a:t>
            </a:r>
            <a:endParaRPr kumimoji="1" lang="ja-JP" altLang="en-US" sz="1800" b="1" i="0">
              <a:solidFill>
                <a:schemeClr val="bg1"/>
              </a:solidFill>
              <a:latin typeface="+mj-ea"/>
              <a:ea typeface="+mj-ea"/>
              <a:cs typeface="Segoe UI" panose="020B0502040204020203" pitchFamily="34" charset="0"/>
            </a:endParaRPr>
          </a:p>
        </p:txBody>
      </p:sp>
      <p:cxnSp>
        <p:nvCxnSpPr>
          <p:cNvPr id="24" name="直線コネクタ 23">
            <a:extLst>
              <a:ext uri="{FF2B5EF4-FFF2-40B4-BE49-F238E27FC236}">
                <a16:creationId xmlns:a16="http://schemas.microsoft.com/office/drawing/2014/main" id="{C647A53A-6228-251A-DEBA-AFCBCA8D515E}"/>
              </a:ext>
            </a:extLst>
          </p:cNvPr>
          <p:cNvCxnSpPr>
            <a:cxnSpLocks/>
            <a:endCxn id="23" idx="0"/>
          </p:cNvCxnSpPr>
          <p:nvPr userDrawn="1"/>
        </p:nvCxnSpPr>
        <p:spPr>
          <a:xfrm>
            <a:off x="1232348" y="4640888"/>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7" name="テキスト プレースホルダー 4">
            <a:extLst>
              <a:ext uri="{FF2B5EF4-FFF2-40B4-BE49-F238E27FC236}">
                <a16:creationId xmlns:a16="http://schemas.microsoft.com/office/drawing/2014/main" id="{834511A3-6600-25F7-E70C-7A668A3A60A5}"/>
              </a:ext>
            </a:extLst>
          </p:cNvPr>
          <p:cNvSpPr>
            <a:spLocks noGrp="1"/>
          </p:cNvSpPr>
          <p:nvPr>
            <p:ph type="body" sz="quarter" idx="18" hasCustomPrompt="1"/>
          </p:nvPr>
        </p:nvSpPr>
        <p:spPr>
          <a:xfrm>
            <a:off x="1848388" y="5108970"/>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40567891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Tree>
    <p:extLst>
      <p:ext uri="{BB962C8B-B14F-4D97-AF65-F5344CB8AC3E}">
        <p14:creationId xmlns:p14="http://schemas.microsoft.com/office/powerpoint/2010/main" val="25793009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7862532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627954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6561450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3091799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9019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spTree>
    <p:extLst>
      <p:ext uri="{BB962C8B-B14F-4D97-AF65-F5344CB8AC3E}">
        <p14:creationId xmlns:p14="http://schemas.microsoft.com/office/powerpoint/2010/main" val="6350981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26597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530915" cy="230832"/>
          </a:xfrm>
          <a:prstGeom prst="rect">
            <a:avLst/>
          </a:prstGeom>
          <a:noFill/>
        </p:spPr>
        <p:txBody>
          <a:bodyPr wrap="none" rtlCol="0">
            <a:spAutoFit/>
          </a:bodyPr>
          <a:lstStyle/>
          <a:p>
            <a:r>
              <a:rPr kumimoji="1" lang="ja-JP" altLang="en-US" sz="900" dirty="0">
                <a:solidFill>
                  <a:schemeClr val="bg1"/>
                </a:solidFill>
              </a:rPr>
              <a:t>変更点</a:t>
            </a:r>
          </a:p>
        </p:txBody>
      </p:sp>
      <p:pic>
        <p:nvPicPr>
          <p:cNvPr id="3" name="図プレースホルダー 10">
            <a:extLst>
              <a:ext uri="{FF2B5EF4-FFF2-40B4-BE49-F238E27FC236}">
                <a16:creationId xmlns:a16="http://schemas.microsoft.com/office/drawing/2014/main" id="{673D12C0-BFE1-CD53-B1BE-B00929101C1A}"/>
              </a:ext>
            </a:extLst>
          </p:cNvPr>
          <p:cNvPicPr>
            <a:picLocks noChangeAspect="1"/>
          </p:cNvPicPr>
          <p:nvPr userDrawn="1"/>
        </p:nvPicPr>
        <p:blipFill>
          <a:blip r:embed="rId3"/>
          <a:srcRect t="71" b="71"/>
          <a:stretch/>
        </p:blipFill>
        <p:spPr>
          <a:xfrm>
            <a:off x="36095" y="40530"/>
            <a:ext cx="490419" cy="452763"/>
          </a:xfrm>
          <a:prstGeom prst="rect">
            <a:avLst/>
          </a:prstGeom>
        </p:spPr>
      </p:pic>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78950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
        <p:nvSpPr>
          <p:cNvPr id="3" name="テキスト プレースホルダー 10">
            <a:extLst>
              <a:ext uri="{FF2B5EF4-FFF2-40B4-BE49-F238E27FC236}">
                <a16:creationId xmlns:a16="http://schemas.microsoft.com/office/drawing/2014/main" id="{34CDCB4D-B3FE-5512-1AD8-8FC091FB7A34}"/>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83109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
        <p:nvSpPr>
          <p:cNvPr id="3" name="テキスト プレースホルダー 10">
            <a:extLst>
              <a:ext uri="{FF2B5EF4-FFF2-40B4-BE49-F238E27FC236}">
                <a16:creationId xmlns:a16="http://schemas.microsoft.com/office/drawing/2014/main" id="{95397C94-8D81-3AA4-47A1-27CC660D24D7}"/>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709691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
        <p:nvSpPr>
          <p:cNvPr id="3" name="テキスト プレースホルダー 10">
            <a:extLst>
              <a:ext uri="{FF2B5EF4-FFF2-40B4-BE49-F238E27FC236}">
                <a16:creationId xmlns:a16="http://schemas.microsoft.com/office/drawing/2014/main" id="{BC5DC8DD-FDC6-A8B5-8C59-D99344C84D25}"/>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86240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2"/>
                </a:solidFill>
              </a:rPr>
              <a:t>実施フロー</a:t>
            </a:r>
          </a:p>
        </p:txBody>
      </p:sp>
      <p:sp>
        <p:nvSpPr>
          <p:cNvPr id="3" name="テキスト プレースホルダー 10">
            <a:extLst>
              <a:ext uri="{FF2B5EF4-FFF2-40B4-BE49-F238E27FC236}">
                <a16:creationId xmlns:a16="http://schemas.microsoft.com/office/drawing/2014/main" id="{5F8EFFDA-09AC-475F-DDAA-47D7F2B111E9}"/>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630605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タイトル+コピーライト+ページ番号（広告主・代理店限定）">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 name="図プレースホルダー 8" descr="アイコン&#10;&#10;自動的に生成された説明">
            <a:extLst>
              <a:ext uri="{FF2B5EF4-FFF2-40B4-BE49-F238E27FC236}">
                <a16:creationId xmlns:a16="http://schemas.microsoft.com/office/drawing/2014/main" id="{3D4B3C0F-D350-D314-423E-99559A59D8B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60467" y="37992"/>
            <a:ext cx="498475" cy="498475"/>
          </a:xfrm>
          <a:prstGeom prst="rect">
            <a:avLst/>
          </a:prstGeom>
        </p:spPr>
      </p:pic>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その他：留意事項</a:t>
            </a:r>
          </a:p>
        </p:txBody>
      </p:sp>
      <p:sp>
        <p:nvSpPr>
          <p:cNvPr id="8" name="テキスト プレースホルダー 10">
            <a:extLst>
              <a:ext uri="{FF2B5EF4-FFF2-40B4-BE49-F238E27FC236}">
                <a16:creationId xmlns:a16="http://schemas.microsoft.com/office/drawing/2014/main" id="{4B10FDEC-7075-BB0D-498B-CA043596B5A0}"/>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508255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18" Type="http://schemas.openxmlformats.org/officeDocument/2006/relationships/oleObject" Target="../embeddings/oleObject1.bin"/><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12.emf"/><Relationship Id="rId2" Type="http://schemas.openxmlformats.org/officeDocument/2006/relationships/slideLayout" Target="../slideLayouts/slideLayout14.xml"/><Relationship Id="rId16" Type="http://schemas.openxmlformats.org/officeDocument/2006/relationships/oleObject" Target="../embeddings/oleObject2.bin"/><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ags" Target="../tags/tag4.xml"/><Relationship Id="rId10" Type="http://schemas.openxmlformats.org/officeDocument/2006/relationships/slideLayout" Target="../slideLayouts/slideLayout22.xml"/><Relationship Id="rId19" Type="http://schemas.openxmlformats.org/officeDocument/2006/relationships/image" Target="../media/image1.emf"/><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ags" Target="../tags/tag3.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slideLayout" Target="../slideLayouts/slideLayout27.xml"/><Relationship Id="rId7"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10" Type="http://schemas.openxmlformats.org/officeDocument/2006/relationships/image" Target="../media/image1.emf"/><Relationship Id="rId4" Type="http://schemas.openxmlformats.org/officeDocument/2006/relationships/slideLayout" Target="../slideLayouts/slideLayout28.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14"/>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5" imgW="7772400" imgH="10058400" progId="TCLayout.ActiveDocument.1">
                  <p:embed/>
                </p:oleObj>
              </mc:Choice>
              <mc:Fallback>
                <p:oleObj name="think-cellスライド" r:id="rId15"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6"/>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207521595"/>
      </p:ext>
    </p:extLst>
  </p:cSld>
  <p:clrMap bg1="lt1" tx1="dk1" bg2="lt2" tx2="dk2" accent1="accent1" accent2="accent2" accent3="accent3" accent4="accent4" accent5="accent5" accent6="accent6" hlink="hlink" folHlink="folHlink"/>
  <p:sldLayoutIdLst>
    <p:sldLayoutId id="2147484454" r:id="rId1"/>
    <p:sldLayoutId id="2147484443" r:id="rId2"/>
    <p:sldLayoutId id="2147484462" r:id="rId3"/>
    <p:sldLayoutId id="2147484450" r:id="rId4"/>
    <p:sldLayoutId id="2147484465" r:id="rId5"/>
    <p:sldLayoutId id="2147484446" r:id="rId6"/>
    <p:sldLayoutId id="2147484447" r:id="rId7"/>
    <p:sldLayoutId id="2147484448" r:id="rId8"/>
    <p:sldLayoutId id="2147484449" r:id="rId9"/>
    <p:sldLayoutId id="2147484463" r:id="rId10"/>
    <p:sldLayoutId id="2147484431" r:id="rId11"/>
    <p:sldLayoutId id="2147484459"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guide id="5" pos="3840">
          <p15:clr>
            <a:srgbClr val="5ACBF0"/>
          </p15:clr>
        </p15:guide>
        <p15:guide id="6" orient="horz" pos="2160">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p:custDataLst>
              <p:tags r:id="rId14"/>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6" imgW="7772400" imgH="10058400" progId="TCLayout.ActiveDocument.1">
                  <p:embed/>
                </p:oleObj>
              </mc:Choice>
              <mc:Fallback>
                <p:oleObj name="think-cellスライド" r:id="rId16"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7"/>
                      <a:stretch>
                        <a:fillRect/>
                      </a:stretch>
                    </p:blipFill>
                    <p:spPr>
                      <a:xfrm>
                        <a:off x="1588" y="1588"/>
                        <a:ext cx="1227"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0CAB8BD8-5148-6D38-9C09-17B77DDEF5F7}"/>
              </a:ext>
            </a:extLst>
          </p:cNvPr>
          <p:cNvGraphicFramePr>
            <a:graphicFrameLocks noChangeAspect="1"/>
          </p:cNvGraphicFramePr>
          <p:nvPr userDrawn="1">
            <p:custDataLst>
              <p:tags r:id="rId15"/>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8" imgW="7772400" imgH="10058400" progId="TCLayout.ActiveDocument.1">
                  <p:embed/>
                </p:oleObj>
              </mc:Choice>
              <mc:Fallback>
                <p:oleObj name="think-cellスライド" r:id="rId18" imgW="7772400" imgH="10058400" progId="TCLayout.ActiveDocument.1">
                  <p:embed/>
                  <p:pic>
                    <p:nvPicPr>
                      <p:cNvPr id="3" name="think-cell data - do not delete" hidden="1">
                        <a:extLst>
                          <a:ext uri="{FF2B5EF4-FFF2-40B4-BE49-F238E27FC236}">
                            <a16:creationId xmlns:a16="http://schemas.microsoft.com/office/drawing/2014/main" id="{0CAB8BD8-5148-6D38-9C09-17B77DDEF5F7}"/>
                          </a:ext>
                        </a:extLst>
                      </p:cNvPr>
                      <p:cNvPicPr/>
                      <p:nvPr/>
                    </p:nvPicPr>
                    <p:blipFill>
                      <a:blip r:embed="rId19"/>
                      <a:stretch>
                        <a:fillRect/>
                      </a:stretch>
                    </p:blipFill>
                    <p:spPr>
                      <a:xfrm>
                        <a:off x="1588" y="1588"/>
                        <a:ext cx="1227" cy="1588"/>
                      </a:xfrm>
                      <a:prstGeom prst="rect">
                        <a:avLst/>
                      </a:prstGeom>
                    </p:spPr>
                  </p:pic>
                </p:oleObj>
              </mc:Fallback>
            </mc:AlternateContent>
          </a:graphicData>
        </a:graphic>
      </p:graphicFrame>
      <p:sp>
        <p:nvSpPr>
          <p:cNvPr id="4" name="角丸四角形 1">
            <a:extLst>
              <a:ext uri="{FF2B5EF4-FFF2-40B4-BE49-F238E27FC236}">
                <a16:creationId xmlns:a16="http://schemas.microsoft.com/office/drawing/2014/main" id="{F3427FF8-BEDB-2FB2-C29A-750AF9D3D70B}"/>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623112995"/>
      </p:ext>
    </p:extLst>
  </p:cSld>
  <p:clrMap bg1="lt1" tx1="dk1" bg2="lt2" tx2="dk2" accent1="accent1" accent2="accent2" accent3="accent3" accent4="accent4" accent5="accent5" accent6="accent6" hlink="hlink" folHlink="folHlink"/>
  <p:sldLayoutIdLst>
    <p:sldLayoutId id="2147484467" r:id="rId1"/>
    <p:sldLayoutId id="2147484468" r:id="rId2"/>
    <p:sldLayoutId id="2147484469" r:id="rId3"/>
    <p:sldLayoutId id="2147484470" r:id="rId4"/>
    <p:sldLayoutId id="2147484471" r:id="rId5"/>
    <p:sldLayoutId id="2147484472" r:id="rId6"/>
    <p:sldLayoutId id="2147484473" r:id="rId7"/>
    <p:sldLayoutId id="2147484475" r:id="rId8"/>
    <p:sldLayoutId id="2147484476" r:id="rId9"/>
    <p:sldLayoutId id="2147484477" r:id="rId10"/>
    <p:sldLayoutId id="2147484485" r:id="rId11"/>
    <p:sldLayoutId id="2147484486"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p15:clr>
            <a:srgbClr val="F26B43"/>
          </p15:clr>
        </p15:guide>
        <p15:guide id="2" pos="370">
          <p15:clr>
            <a:srgbClr val="F26B43"/>
          </p15:clr>
        </p15:guide>
        <p15:guide id="3" orient="horz" pos="368">
          <p15:clr>
            <a:srgbClr val="F26B43"/>
          </p15:clr>
        </p15:guide>
        <p15:guide id="4" pos="7310">
          <p15:clr>
            <a:srgbClr val="F26B43"/>
          </p15:clr>
        </p15:guide>
        <p15:guide id="5" pos="3840">
          <p15:clr>
            <a:srgbClr val="5ACBF0"/>
          </p15:clr>
        </p15:guide>
        <p15:guide id="6" orient="horz" pos="2160">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p:custDataLst>
              <p:tags r:id="rId8"/>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751990210"/>
      </p:ext>
    </p:extLst>
  </p:cSld>
  <p:clrMap bg1="lt1" tx1="dk1" bg2="lt2" tx2="dk2" accent1="accent1" accent2="accent2" accent3="accent3" accent4="accent4" accent5="accent5" accent6="accent6" hlink="hlink" folHlink="folHlink"/>
  <p:sldLayoutIdLst>
    <p:sldLayoutId id="2147484479" r:id="rId1"/>
    <p:sldLayoutId id="2147484480" r:id="rId2"/>
    <p:sldLayoutId id="2147484481" r:id="rId3"/>
    <p:sldLayoutId id="2147484482" r:id="rId4"/>
    <p:sldLayoutId id="2147484483" r:id="rId5"/>
    <p:sldLayoutId id="214748448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guide id="5" pos="3840">
          <p15:clr>
            <a:srgbClr val="5ACBF0"/>
          </p15:clr>
        </p15:guide>
        <p15:guide id="6" orient="horz" pos="2160">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8.png"/><Relationship Id="rId7"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sv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7.pn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45.png"/><Relationship Id="rId7" Type="http://schemas.openxmlformats.org/officeDocument/2006/relationships/image" Target="../media/image50.png"/><Relationship Id="rId2" Type="http://schemas.openxmlformats.org/officeDocument/2006/relationships/image" Target="../media/image21.png"/><Relationship Id="rId1" Type="http://schemas.openxmlformats.org/officeDocument/2006/relationships/slideLayout" Target="../slideLayouts/slideLayout21.xml"/><Relationship Id="rId6" Type="http://schemas.openxmlformats.org/officeDocument/2006/relationships/image" Target="../media/image49.svg"/><Relationship Id="rId11" Type="http://schemas.openxmlformats.org/officeDocument/2006/relationships/hyperlink" Target="https://www.lycbiz.com/sites/default/files/media/jp/docs/process-manager/LINE%20Biz-Process%20Manager_Manual.pdf" TargetMode="External"/><Relationship Id="rId5" Type="http://schemas.openxmlformats.org/officeDocument/2006/relationships/image" Target="../media/image48.png"/><Relationship Id="rId10" Type="http://schemas.openxmlformats.org/officeDocument/2006/relationships/image" Target="../media/image53.svg"/><Relationship Id="rId4" Type="http://schemas.openxmlformats.org/officeDocument/2006/relationships/image" Target="../media/image46.svg"/><Relationship Id="rId9" Type="http://schemas.openxmlformats.org/officeDocument/2006/relationships/image" Target="../media/image52.png"/></Relationships>
</file>

<file path=ppt/slides/_rels/slide19.xml.rels><?xml version="1.0" encoding="UTF-8" standalone="yes"?>
<Relationships xmlns="http://schemas.openxmlformats.org/package/2006/relationships"><Relationship Id="rId3" Type="http://schemas.openxmlformats.org/officeDocument/2006/relationships/hyperlink" Target="https://www.lycbiz.com/sites/default/files/media/jp/docs/process-manager/LINE%20Biz-Process%20Manager_Manual.pdf" TargetMode="External"/><Relationship Id="rId2" Type="http://schemas.openxmlformats.org/officeDocument/2006/relationships/image" Target="../media/image8.png"/><Relationship Id="rId1" Type="http://schemas.openxmlformats.org/officeDocument/2006/relationships/slideLayout" Target="../slideLayouts/slideLayout24.xml"/><Relationship Id="rId5" Type="http://schemas.openxmlformats.org/officeDocument/2006/relationships/image" Target="../media/image55.sv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6.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hyperlink" Target="https://s.yimg.jp/dl/displayads-guarantee/01/displayads-guarantee_ADguideline_Specialfeature.zip" TargetMode="Externa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7.png"/><Relationship Id="rId7" Type="http://schemas.openxmlformats.org/officeDocument/2006/relationships/image" Target="../media/image59.sv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58.png"/><Relationship Id="rId5" Type="http://schemas.openxmlformats.org/officeDocument/2006/relationships/hyperlink" Target="https://s.yimg.jp/dl/displayads-guarantee/01/displayads-guarantee_ADguideline_Specialfeature.zip" TargetMode="External"/><Relationship Id="rId10" Type="http://schemas.openxmlformats.org/officeDocument/2006/relationships/image" Target="../media/image62.png"/><Relationship Id="rId4" Type="http://schemas.openxmlformats.org/officeDocument/2006/relationships/hyperlink" Target="https://ads-help.yahoo-net.jp/s/article/H000044855?language=ja" TargetMode="External"/><Relationship Id="rId9" Type="http://schemas.openxmlformats.org/officeDocument/2006/relationships/image" Target="../media/image61.svg"/></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8.png"/><Relationship Id="rId1" Type="http://schemas.openxmlformats.org/officeDocument/2006/relationships/slideLayout" Target="../slideLayouts/slideLayout21.xml"/><Relationship Id="rId6" Type="http://schemas.openxmlformats.org/officeDocument/2006/relationships/image" Target="../media/image65.png"/><Relationship Id="rId5" Type="http://schemas.openxmlformats.org/officeDocument/2006/relationships/hyperlink" Target="https://ads-help.yahoo-net.jp/s/article/H000044930?language=ja" TargetMode="External"/><Relationship Id="rId4" Type="http://schemas.openxmlformats.org/officeDocument/2006/relationships/image" Target="../media/image64.png"/></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3" Type="http://schemas.openxmlformats.org/officeDocument/2006/relationships/hyperlink" Target="https://ads-help.yahoo-net.jp/s/article/H000044930?language=ja" TargetMode="External"/><Relationship Id="rId2" Type="http://schemas.openxmlformats.org/officeDocument/2006/relationships/image" Target="../media/image8.png"/><Relationship Id="rId1" Type="http://schemas.openxmlformats.org/officeDocument/2006/relationships/slideLayout" Target="../slideLayouts/slideLayout21.xml"/><Relationship Id="rId4" Type="http://schemas.openxmlformats.org/officeDocument/2006/relationships/image" Target="../media/image66.png"/></Relationships>
</file>

<file path=ppt/slides/_rels/slide31.xml.rels><?xml version="1.0" encoding="UTF-8" standalone="yes"?>
<Relationships xmlns="http://schemas.openxmlformats.org/package/2006/relationships"><Relationship Id="rId3" Type="http://schemas.openxmlformats.org/officeDocument/2006/relationships/hyperlink" Target="https://ads-help.yahoo-net.jp/s/article/H000044930?language=ja" TargetMode="External"/><Relationship Id="rId2" Type="http://schemas.openxmlformats.org/officeDocument/2006/relationships/image" Target="../media/image8.png"/><Relationship Id="rId1" Type="http://schemas.openxmlformats.org/officeDocument/2006/relationships/slideLayout" Target="../slideLayouts/slideLayout2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8.png"/><Relationship Id="rId1" Type="http://schemas.openxmlformats.org/officeDocument/2006/relationships/slideLayout" Target="../slideLayouts/slideLayout2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8.png"/><Relationship Id="rId1" Type="http://schemas.openxmlformats.org/officeDocument/2006/relationships/slideLayout" Target="../slideLayouts/slideLayout2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8.png"/><Relationship Id="rId1" Type="http://schemas.openxmlformats.org/officeDocument/2006/relationships/slideLayout" Target="../slideLayouts/slideLayout2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8.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963EEF-140C-2162-B5B8-84689BC727D4}"/>
            </a:ext>
          </a:extLst>
        </p:cNvPr>
        <p:cNvGrpSpPr/>
        <p:nvPr/>
      </p:nvGrpSpPr>
      <p:grpSpPr>
        <a:xfrm>
          <a:off x="0" y="0"/>
          <a:ext cx="0" cy="0"/>
          <a:chOff x="0" y="0"/>
          <a:chExt cx="0" cy="0"/>
        </a:xfrm>
      </p:grpSpPr>
      <p:sp>
        <p:nvSpPr>
          <p:cNvPr id="10242" name="テキスト プレースホルダー 5">
            <a:extLst>
              <a:ext uri="{FF2B5EF4-FFF2-40B4-BE49-F238E27FC236}">
                <a16:creationId xmlns:a16="http://schemas.microsoft.com/office/drawing/2014/main" id="{C4168BCF-89ED-50DE-A3BB-87B89E3AE521}"/>
              </a:ext>
            </a:extLst>
          </p:cNvPr>
          <p:cNvSpPr>
            <a:spLocks noGrp="1" noChangeArrowheads="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lvl="0" eaLnBrk="0" fontAlgn="base" hangingPunct="0">
              <a:spcAft>
                <a:spcPct val="0"/>
              </a:spcAft>
              <a:defRPr/>
            </a:pPr>
            <a:r>
              <a:rPr lang="en-US" altLang="ja-JP" sz="3600" dirty="0">
                <a:cs typeface="Segoe UI" panose="020B0502040204020203" pitchFamily="34" charset="0"/>
              </a:rPr>
              <a:t>Yahoo!</a:t>
            </a:r>
            <a:r>
              <a:rPr lang="ja-JP" altLang="en-US" sz="3600" dirty="0">
                <a:cs typeface="Segoe UI" panose="020B0502040204020203" pitchFamily="34" charset="0"/>
              </a:rPr>
              <a:t>ファイナンス　タイアップ</a:t>
            </a:r>
            <a:endParaRPr lang="en-US" altLang="ja-JP" sz="3600" dirty="0">
              <a:cs typeface="Segoe UI" panose="020B0502040204020203" pitchFamily="34" charset="0"/>
            </a:endParaRPr>
          </a:p>
          <a:p>
            <a:pPr lvl="0" eaLnBrk="0" fontAlgn="base" hangingPunct="0">
              <a:spcAft>
                <a:spcPct val="0"/>
              </a:spcAft>
              <a:defRPr/>
            </a:pPr>
            <a:r>
              <a:rPr lang="en-US" altLang="ja-JP" sz="3600" dirty="0">
                <a:cs typeface="Segoe UI" panose="020B0502040204020203" pitchFamily="34" charset="0"/>
              </a:rPr>
              <a:t>2026</a:t>
            </a:r>
            <a:r>
              <a:rPr lang="ja-JP" altLang="en-US" sz="3600" dirty="0">
                <a:cs typeface="Segoe UI" panose="020B0502040204020203" pitchFamily="34" charset="0"/>
              </a:rPr>
              <a:t>年</a:t>
            </a:r>
            <a:r>
              <a:rPr lang="en-US" altLang="ja-JP" sz="3600" dirty="0">
                <a:cs typeface="Segoe UI" panose="020B0502040204020203" pitchFamily="34" charset="0"/>
              </a:rPr>
              <a:t>4</a:t>
            </a:r>
            <a:r>
              <a:rPr lang="ja-JP" altLang="en-US" sz="3600" dirty="0">
                <a:cs typeface="Segoe UI" panose="020B0502040204020203" pitchFamily="34" charset="0"/>
              </a:rPr>
              <a:t>月～</a:t>
            </a:r>
            <a:r>
              <a:rPr lang="en-US" altLang="ja-JP" sz="3600" dirty="0">
                <a:cs typeface="Segoe UI" panose="020B0502040204020203" pitchFamily="34" charset="0"/>
              </a:rPr>
              <a:t>2026</a:t>
            </a:r>
            <a:r>
              <a:rPr lang="ja-JP" altLang="en-US" sz="3600" dirty="0">
                <a:cs typeface="Segoe UI" panose="020B0502040204020203" pitchFamily="34" charset="0"/>
              </a:rPr>
              <a:t>年</a:t>
            </a:r>
            <a:r>
              <a:rPr lang="en-US" altLang="ja-JP" sz="3600" dirty="0">
                <a:cs typeface="Segoe UI" panose="020B0502040204020203" pitchFamily="34" charset="0"/>
              </a:rPr>
              <a:t>9</a:t>
            </a:r>
            <a:r>
              <a:rPr lang="ja-JP" altLang="en-US" sz="3600" dirty="0">
                <a:cs typeface="Segoe UI" panose="020B0502040204020203" pitchFamily="34" charset="0"/>
              </a:rPr>
              <a:t>月　</a:t>
            </a:r>
            <a:r>
              <a:rPr lang="ja-JP" altLang="en-US" sz="3600" dirty="0"/>
              <a:t>商品資料</a:t>
            </a:r>
            <a:endParaRPr lang="ja-JP" altLang="en-US" sz="3600" dirty="0">
              <a:latin typeface="メイリオ" panose="020B0604030504040204" pitchFamily="34" charset="-128"/>
              <a:ea typeface="メイリオ" panose="020B0604030504040204" pitchFamily="34" charset="-128"/>
            </a:endParaRPr>
          </a:p>
        </p:txBody>
      </p:sp>
      <p:sp>
        <p:nvSpPr>
          <p:cNvPr id="10243" name="テキスト プレースホルダー 6">
            <a:extLst>
              <a:ext uri="{FF2B5EF4-FFF2-40B4-BE49-F238E27FC236}">
                <a16:creationId xmlns:a16="http://schemas.microsoft.com/office/drawing/2014/main" id="{A17FE010-CFC4-317C-67A3-712AEE309A1A}"/>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2026/1/21</a:t>
            </a:r>
          </a:p>
        </p:txBody>
      </p:sp>
      <p:sp>
        <p:nvSpPr>
          <p:cNvPr id="10241" name="テキスト プレースホルダー 4">
            <a:extLst>
              <a:ext uri="{FF2B5EF4-FFF2-40B4-BE49-F238E27FC236}">
                <a16:creationId xmlns:a16="http://schemas.microsoft.com/office/drawing/2014/main" id="{4B52A993-85D1-4A95-482B-EAA616AD5A0A}"/>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
        <p:nvSpPr>
          <p:cNvPr id="2" name="角丸四角形 1">
            <a:extLst>
              <a:ext uri="{FF2B5EF4-FFF2-40B4-BE49-F238E27FC236}">
                <a16:creationId xmlns:a16="http://schemas.microsoft.com/office/drawing/2014/main" id="{8F503E33-092C-1411-F35C-9F93EA5A24E2}"/>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eaLnBrk="1" fontAlgn="auto" hangingPunct="1">
              <a:lnSpc>
                <a:spcPct val="120000"/>
              </a:lnSpc>
              <a:spcBef>
                <a:spcPts val="0"/>
              </a:spcBef>
              <a:spcAft>
                <a:spcPts val="0"/>
              </a:spcAft>
              <a:defRPr/>
            </a:pPr>
            <a:r>
              <a:rPr lang="en-US" altLang="ja-JP" sz="1200" b="1" dirty="0">
                <a:solidFill>
                  <a:schemeClr val="accent1"/>
                </a:solidFill>
                <a:latin typeface="メイリオ" panose="020B0604030504040204" pitchFamily="34" charset="-128"/>
                <a:ea typeface="メイリオ" panose="020B0604030504040204" pitchFamily="34" charset="-128"/>
              </a:rPr>
              <a:t>LINE</a:t>
            </a:r>
            <a:r>
              <a:rPr lang="ja-JP" altLang="en-US" sz="1200" b="1" dirty="0">
                <a:solidFill>
                  <a:schemeClr val="accent1"/>
                </a:solidFill>
                <a:latin typeface="メイリオ" panose="020B0604030504040204" pitchFamily="34" charset="-128"/>
                <a:ea typeface="メイリオ" panose="020B0604030504040204" pitchFamily="34" charset="-128"/>
              </a:rPr>
              <a:t>ヤフー広告 ディスプレイ広告（予約型）</a:t>
            </a:r>
          </a:p>
        </p:txBody>
      </p:sp>
    </p:spTree>
    <p:extLst>
      <p:ext uri="{BB962C8B-B14F-4D97-AF65-F5344CB8AC3E}">
        <p14:creationId xmlns:p14="http://schemas.microsoft.com/office/powerpoint/2010/main" val="180700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1BE6A3-D77B-BDF5-0348-AB9AF72E727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9B2B38BC-316A-BC63-1464-CCFBFCC134E0}"/>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0B904F1A-0FF9-9636-9D40-C03DB191A366}"/>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9CEC5CE5-633E-0C7C-05F8-35EB61CB30CE}"/>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スペック詳細</a:t>
            </a:r>
          </a:p>
        </p:txBody>
      </p:sp>
      <p:graphicFrame>
        <p:nvGraphicFramePr>
          <p:cNvPr id="6" name="表 5">
            <a:extLst>
              <a:ext uri="{FF2B5EF4-FFF2-40B4-BE49-F238E27FC236}">
                <a16:creationId xmlns:a16="http://schemas.microsoft.com/office/drawing/2014/main" id="{E5D792FF-EDB1-49F6-47EB-2E42E7932BED}"/>
              </a:ext>
            </a:extLst>
          </p:cNvPr>
          <p:cNvGraphicFramePr>
            <a:graphicFrameLocks noGrp="1"/>
          </p:cNvGraphicFramePr>
          <p:nvPr>
            <p:extLst>
              <p:ext uri="{D42A27DB-BD31-4B8C-83A1-F6EECF244321}">
                <p14:modId xmlns:p14="http://schemas.microsoft.com/office/powerpoint/2010/main" val="546367519"/>
              </p:ext>
            </p:extLst>
          </p:nvPr>
        </p:nvGraphicFramePr>
        <p:xfrm>
          <a:off x="221381" y="875899"/>
          <a:ext cx="11723571" cy="5586869"/>
        </p:xfrm>
        <a:graphic>
          <a:graphicData uri="http://schemas.openxmlformats.org/drawingml/2006/table">
            <a:tbl>
              <a:tblPr firstCol="1" bandRow="1"/>
              <a:tblGrid>
                <a:gridCol w="2178202">
                  <a:extLst>
                    <a:ext uri="{9D8B030D-6E8A-4147-A177-3AD203B41FA5}">
                      <a16:colId xmlns:a16="http://schemas.microsoft.com/office/drawing/2014/main" val="3360389588"/>
                    </a:ext>
                  </a:extLst>
                </a:gridCol>
                <a:gridCol w="9545369">
                  <a:extLst>
                    <a:ext uri="{9D8B030D-6E8A-4147-A177-3AD203B41FA5}">
                      <a16:colId xmlns:a16="http://schemas.microsoft.com/office/drawing/2014/main" val="4090552857"/>
                    </a:ext>
                  </a:extLst>
                </a:gridCol>
              </a:tblGrid>
              <a:tr h="2756429">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申込商品</a:t>
                      </a:r>
                    </a:p>
                    <a:p>
                      <a:pPr marL="0" marR="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b="1" kern="1200" dirty="0">
                          <a:solidFill>
                            <a:srgbClr val="0D0D0D"/>
                          </a:solidFill>
                          <a:latin typeface="メイリオ" panose="020B0604030504040204" pitchFamily="50" charset="-128"/>
                          <a:ea typeface="メイリオ" panose="020B0604030504040204" pitchFamily="50" charset="-128"/>
                          <a:cs typeface="+mn-cs"/>
                        </a:rPr>
                        <a:t>■タイアップページの</a:t>
                      </a:r>
                      <a:r>
                        <a:rPr kumimoji="1" lang="ja-JP" altLang="en-US" sz="1050" b="1" kern="1200" noProof="0" dirty="0">
                          <a:solidFill>
                            <a:srgbClr val="0D0D0D"/>
                          </a:solidFill>
                          <a:latin typeface="メイリオ" panose="020B0604030504040204" pitchFamily="50" charset="-128"/>
                          <a:ea typeface="メイリオ" panose="020B0604030504040204" pitchFamily="50" charset="-128"/>
                          <a:cs typeface="+mn-cs"/>
                        </a:rPr>
                        <a:t>コンテンツ</a:t>
                      </a:r>
                      <a:r>
                        <a:rPr kumimoji="1" lang="ja-JP" altLang="en-US" sz="1050" b="1" kern="1200" dirty="0">
                          <a:solidFill>
                            <a:srgbClr val="0D0D0D"/>
                          </a:solidFill>
                          <a:latin typeface="メイリオ" panose="020B0604030504040204" pitchFamily="50" charset="-128"/>
                          <a:ea typeface="メイリオ" panose="020B0604030504040204" pitchFamily="50" charset="-128"/>
                          <a:cs typeface="+mn-cs"/>
                        </a:rPr>
                        <a:t>制作・掲載・編集誘導枠の制作</a:t>
                      </a:r>
                      <a:endParaRPr kumimoji="1" lang="en-US" altLang="ja-JP" sz="1050" b="1"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①申込商品：特集・タイアップ広告・クリエイティブ企画（スペシャル商品）</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②契約分類：制作</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③契約サービス詳細：</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　タイアップ　制作・掲載費</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050" b="1" kern="1200" dirty="0">
                          <a:solidFill>
                            <a:srgbClr val="0D0D0D"/>
                          </a:solidFill>
                          <a:latin typeface="メイリオ" panose="020B0604030504040204" pitchFamily="50" charset="-128"/>
                          <a:ea typeface="メイリオ" panose="020B0604030504040204" pitchFamily="50" charset="-128"/>
                          <a:cs typeface="+mn-cs"/>
                        </a:rPr>
                        <a:t>■編集誘導枠掲載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①申込商品：特集・タイアップ広告・クリエイティブ企画（レギュラー商品）</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②契約分類：掲載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③契約サービス詳細：</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　タイアップ　編集誘導バナー掲載費</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※【1】【2】</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はそれぞれお申込みが必須です。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rgbClr val="0D0D0D"/>
                          </a:solidFill>
                          <a:latin typeface="メイリオ"/>
                          <a:ea typeface="メイリオ"/>
                          <a:cs typeface="メイリオ" panose="020B0604030504040204" pitchFamily="50" charset="-128"/>
                        </a:rPr>
                        <a:t>【3】</a:t>
                      </a:r>
                      <a:r>
                        <a:rPr kumimoji="1" lang="ja-JP" altLang="en-US" sz="1050" b="1" kern="1200" dirty="0">
                          <a:solidFill>
                            <a:srgbClr val="0D0D0D"/>
                          </a:solidFill>
                          <a:latin typeface="メイリオ"/>
                          <a:ea typeface="メイリオ"/>
                          <a:cs typeface="メイリオ" panose="020B0604030504040204" pitchFamily="50" charset="-128"/>
                        </a:rPr>
                        <a:t>■１か月超の期間での掲載延長</a:t>
                      </a:r>
                      <a:endParaRPr kumimoji="1" lang="en-US" altLang="ja-JP" sz="1050" b="1" kern="1200" dirty="0">
                        <a:solidFill>
                          <a:srgbClr val="0D0D0D"/>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a:ea typeface="メイリオ"/>
                          <a:cs typeface="メイリオ" panose="020B0604030504040204" pitchFamily="50" charset="-128"/>
                        </a:rPr>
                        <a:t>①</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申込商品</a:t>
                      </a:r>
                      <a:r>
                        <a:rPr kumimoji="1" lang="ja-JP" altLang="en-US" sz="1050" kern="1200" dirty="0">
                          <a:solidFill>
                            <a:srgbClr val="0D0D0D"/>
                          </a:solidFill>
                          <a:latin typeface="メイリオ"/>
                          <a:ea typeface="メイリオ"/>
                          <a:cs typeface="メイリオ" panose="020B0604030504040204" pitchFamily="50" charset="-128"/>
                        </a:rPr>
                        <a:t>：</a:t>
                      </a:r>
                      <a:r>
                        <a:rPr kumimoji="1" lang="en-US" altLang="ja-JP" sz="1050" kern="1200" dirty="0">
                          <a:solidFill>
                            <a:srgbClr val="0D0D0D"/>
                          </a:solidFill>
                          <a:latin typeface="メイリオ"/>
                          <a:ea typeface="メイリオ"/>
                          <a:cs typeface="メイリオ" panose="020B0604030504040204" pitchFamily="50" charset="-128"/>
                        </a:rPr>
                        <a:t>Yahoo!</a:t>
                      </a:r>
                      <a:r>
                        <a:rPr kumimoji="1" lang="ja-JP" altLang="en-US" sz="1050" kern="1200" dirty="0">
                          <a:solidFill>
                            <a:srgbClr val="0D0D0D"/>
                          </a:solidFill>
                          <a:latin typeface="メイリオ"/>
                          <a:ea typeface="メイリオ"/>
                          <a:cs typeface="メイリオ" panose="020B0604030504040204" pitchFamily="50" charset="-128"/>
                        </a:rPr>
                        <a:t>ファイナンス　タイアップ　掲載延長費</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（レギュラー商品）</a:t>
                      </a:r>
                      <a:endParaRPr kumimoji="1" lang="en-US" altLang="ja-JP" sz="1050" kern="1200" dirty="0">
                        <a:solidFill>
                          <a:srgbClr val="0D0D0D"/>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a:ea typeface="メイリオ"/>
                          <a:cs typeface="メイリオ" panose="020B0604030504040204" pitchFamily="50" charset="-128"/>
                        </a:rPr>
                        <a:t>②契約分類：掲載</a:t>
                      </a:r>
                      <a:endParaRPr kumimoji="1" lang="en-US" altLang="ja-JP" sz="1050" kern="1200" dirty="0">
                        <a:solidFill>
                          <a:srgbClr val="0D0D0D"/>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a:ea typeface="メイリオ"/>
                          <a:cs typeface="メイリオ" panose="020B0604030504040204" pitchFamily="50" charset="-128"/>
                        </a:rPr>
                        <a:t>③契約サービス詳細：</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　タイアップ　</a:t>
                      </a:r>
                      <a:r>
                        <a:rPr kumimoji="1" lang="ja-JP" altLang="en-US" sz="1050" kern="1200" dirty="0">
                          <a:solidFill>
                            <a:srgbClr val="0D0D0D"/>
                          </a:solidFill>
                          <a:latin typeface="メイリオ"/>
                          <a:ea typeface="メイリオ"/>
                          <a:cs typeface="メイリオ" panose="020B0604030504040204" pitchFamily="50" charset="-128"/>
                        </a:rPr>
                        <a:t>掲載延長費</a:t>
                      </a:r>
                      <a:endParaRPr kumimoji="1" lang="en-US" altLang="ja-JP" sz="1050" kern="1200" dirty="0">
                        <a:solidFill>
                          <a:srgbClr val="0D0D0D"/>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掲載期間が</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か月以上になる場合のみ、こちらの契約サービスでのお申込みが必須です。</a:t>
                      </a:r>
                      <a:endParaRPr kumimoji="1" lang="en-US" altLang="ja-JP" sz="1050" kern="1200" dirty="0">
                        <a:solidFill>
                          <a:srgbClr val="0D0D0D"/>
                        </a:solidFill>
                        <a:latin typeface="メイリオ"/>
                        <a:ea typeface="メイリオ"/>
                        <a:cs typeface="+mn-cs"/>
                      </a:endParaRP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359184583"/>
                  </a:ext>
                </a:extLst>
              </a:tr>
              <a:tr h="279105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料金</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100" b="1"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1" kern="1200" dirty="0">
                          <a:solidFill>
                            <a:srgbClr val="0D0D0D"/>
                          </a:solidFill>
                          <a:latin typeface="メイリオ" panose="020B0604030504040204" pitchFamily="50" charset="-128"/>
                          <a:ea typeface="メイリオ" panose="020B0604030504040204" pitchFamily="50" charset="-128"/>
                          <a:cs typeface="+mn-cs"/>
                        </a:rPr>
                        <a:t>誘導費</a:t>
                      </a:r>
                      <a:r>
                        <a:rPr kumimoji="1" lang="en-US" altLang="ja-JP" sz="1100" b="1" kern="1200" dirty="0">
                          <a:solidFill>
                            <a:schemeClr val="tx1"/>
                          </a:solidFill>
                          <a:latin typeface="メイリオ" panose="020B0604030504040204" pitchFamily="50" charset="-128"/>
                          <a:ea typeface="メイリオ" panose="020B0604030504040204" pitchFamily="50" charset="-128"/>
                          <a:cs typeface="+mn-cs"/>
                        </a:rPr>
                        <a:t>550</a:t>
                      </a:r>
                      <a:r>
                        <a:rPr kumimoji="1" lang="ja-JP" altLang="en-US" sz="1100" b="1" kern="1200" dirty="0">
                          <a:solidFill>
                            <a:schemeClr val="tx1"/>
                          </a:solidFill>
                          <a:latin typeface="メイリオ" panose="020B0604030504040204" pitchFamily="50" charset="-128"/>
                          <a:ea typeface="メイリオ" panose="020B0604030504040204" pitchFamily="50" charset="-128"/>
                          <a:cs typeface="+mn-cs"/>
                        </a:rPr>
                        <a:t>万円＋タイアップページの制作・掲載・編集誘導枠の制作費（都度見積もり</a:t>
                      </a:r>
                      <a:r>
                        <a:rPr kumimoji="1" lang="en-US" altLang="ja-JP" sz="1100" b="1" kern="1200" dirty="0">
                          <a:solidFill>
                            <a:schemeClr val="tx1"/>
                          </a:solidFill>
                          <a:latin typeface="メイリオ" panose="020B0604030504040204" pitchFamily="50" charset="-128"/>
                          <a:ea typeface="メイリオ" panose="020B0604030504040204" pitchFamily="50" charset="-128"/>
                          <a:cs typeface="+mn-cs"/>
                        </a:rPr>
                        <a:t>/</a:t>
                      </a:r>
                      <a:r>
                        <a:rPr kumimoji="1" lang="ja-JP" altLang="en-US" sz="1100" b="1" kern="1200" dirty="0">
                          <a:solidFill>
                            <a:schemeClr val="tx1"/>
                          </a:solidFill>
                          <a:latin typeface="メイリオ" panose="020B0604030504040204" pitchFamily="50" charset="-128"/>
                          <a:ea typeface="メイリオ" panose="020B0604030504040204" pitchFamily="50" charset="-128"/>
                          <a:cs typeface="+mn-cs"/>
                        </a:rPr>
                        <a:t>概算価格</a:t>
                      </a:r>
                      <a:r>
                        <a:rPr kumimoji="1" lang="en-US" altLang="ja-JP" sz="1100" b="1" kern="1200" dirty="0">
                          <a:solidFill>
                            <a:schemeClr val="tx1"/>
                          </a:solidFill>
                          <a:latin typeface="メイリオ" panose="020B0604030504040204" pitchFamily="50" charset="-128"/>
                          <a:ea typeface="メイリオ" panose="020B0604030504040204" pitchFamily="50" charset="-128"/>
                          <a:cs typeface="+mn-cs"/>
                        </a:rPr>
                        <a:t>:150</a:t>
                      </a:r>
                      <a:r>
                        <a:rPr kumimoji="1" lang="ja-JP" altLang="en-US" sz="1100" b="1" kern="1200" dirty="0">
                          <a:solidFill>
                            <a:schemeClr val="tx1"/>
                          </a:solidFill>
                          <a:latin typeface="メイリオ" panose="020B0604030504040204" pitchFamily="50" charset="-128"/>
                          <a:ea typeface="メイリオ" panose="020B0604030504040204" pitchFamily="50" charset="-128"/>
                          <a:cs typeface="+mn-cs"/>
                        </a:rPr>
                        <a:t>万円）</a:t>
                      </a:r>
                      <a:endParaRPr kumimoji="1" lang="en-US" altLang="ja-JP" sz="1100" b="1" kern="1200" dirty="0">
                        <a:solidFill>
                          <a:schemeClr val="tx1"/>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100" b="0" kern="1200" dirty="0">
                        <a:solidFill>
                          <a:schemeClr val="tx1"/>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1" kern="1200" dirty="0">
                          <a:solidFill>
                            <a:schemeClr val="tx1"/>
                          </a:solidFill>
                          <a:latin typeface="メイリオ" panose="020B0604030504040204" pitchFamily="50" charset="-128"/>
                          <a:ea typeface="メイリオ" panose="020B0604030504040204" pitchFamily="50" charset="-128"/>
                          <a:cs typeface="+mn-cs"/>
                        </a:rPr>
                        <a:t>【1】</a:t>
                      </a:r>
                      <a:r>
                        <a:rPr kumimoji="1" lang="ja-JP" altLang="en-US" sz="1050" b="1" kern="1200" dirty="0">
                          <a:solidFill>
                            <a:schemeClr val="tx1"/>
                          </a:solidFill>
                          <a:latin typeface="メイリオ" panose="020B0604030504040204" pitchFamily="50" charset="-128"/>
                          <a:ea typeface="メイリオ" panose="020B0604030504040204" pitchFamily="50" charset="-128"/>
                          <a:cs typeface="+mn-cs"/>
                        </a:rPr>
                        <a:t>■タイアップページのコンテンツ制作・掲載・編集誘導枠の制作</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都度見積もり（概算価格：</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150</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万円）／事前見積もり：必要／</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LINE Biz Process Manager</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LBPM</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）からお申し込み</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企画内容によって、別途費用が発生する場合があります</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1" kern="1200" dirty="0">
                          <a:solidFill>
                            <a:schemeClr val="tx1"/>
                          </a:solidFill>
                          <a:latin typeface="メイリオ" panose="020B0604030504040204" pitchFamily="50" charset="-128"/>
                          <a:ea typeface="メイリオ" panose="020B0604030504040204" pitchFamily="50" charset="-128"/>
                          <a:cs typeface="+mn-cs"/>
                        </a:rPr>
                        <a:t>【2】</a:t>
                      </a:r>
                      <a:r>
                        <a:rPr kumimoji="1" lang="ja-JP" altLang="en-US" sz="1050" b="1" kern="1200" dirty="0">
                          <a:solidFill>
                            <a:schemeClr val="tx1"/>
                          </a:solidFill>
                          <a:latin typeface="メイリオ" panose="020B0604030504040204" pitchFamily="50" charset="-128"/>
                          <a:ea typeface="メイリオ" panose="020B0604030504040204" pitchFamily="50" charset="-128"/>
                          <a:cs typeface="+mn-cs"/>
                        </a:rPr>
                        <a:t>■編集誘導枠掲載</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400</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万円／事前見積もり：不要／</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LINE Biz Process Manager</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LBPM</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）からお申し込み</a:t>
                      </a:r>
                      <a:endParaRPr kumimoji="1" lang="en-US" altLang="ja-JP" sz="1050" b="0" kern="1200" dirty="0">
                        <a:solidFill>
                          <a:schemeClr val="tx1"/>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ja-JP" altLang="en-US" sz="1050" b="0" kern="1200" dirty="0">
                        <a:solidFill>
                          <a:schemeClr val="tx1"/>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1" kern="1200" dirty="0">
                          <a:solidFill>
                            <a:schemeClr val="tx1"/>
                          </a:solidFill>
                          <a:latin typeface="メイリオ" panose="020B0604030504040204" pitchFamily="50" charset="-128"/>
                          <a:ea typeface="メイリオ" panose="020B0604030504040204" pitchFamily="50" charset="-128"/>
                          <a:cs typeface="+mn-cs"/>
                        </a:rPr>
                        <a:t>■広告誘導</a:t>
                      </a:r>
                      <a:endParaRPr kumimoji="1" lang="en-US" altLang="ja-JP" sz="1050" b="1" kern="1200" dirty="0">
                        <a:solidFill>
                          <a:schemeClr val="tx1"/>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150</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万円／</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LINE</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ヤフー広告 ディプレイ広告（予約型）の広告管理ツールからお申し込み　</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※Yahoo!</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ファイナンス商品から選択してください</a:t>
                      </a:r>
                      <a:endParaRPr kumimoji="1" lang="en-US" altLang="ja-JP" sz="1050" b="0" kern="1200" dirty="0">
                        <a:solidFill>
                          <a:schemeClr val="tx1"/>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内訳　スマートフォン：</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100</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万円　</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PC</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50</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万円）</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ja-JP" altLang="en-US" sz="1100" b="0" kern="1200" dirty="0">
                        <a:solidFill>
                          <a:schemeClr val="tx1"/>
                        </a:solidFill>
                        <a:latin typeface="メイリオ" panose="020B0604030504040204" pitchFamily="50" charset="-128"/>
                        <a:ea typeface="メイリオ" panose="020B0604030504040204" pitchFamily="50" charset="-128"/>
                        <a:cs typeface="+mn-cs"/>
                      </a:endParaRP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1" kern="1200" dirty="0">
                          <a:solidFill>
                            <a:schemeClr val="tx1"/>
                          </a:solidFill>
                          <a:latin typeface="メイリオ" panose="020B0604030504040204" pitchFamily="50" charset="-128"/>
                          <a:ea typeface="メイリオ" panose="020B0604030504040204" pitchFamily="50" charset="-128"/>
                          <a:cs typeface="+mn-cs"/>
                        </a:rPr>
                        <a:t>・</a:t>
                      </a:r>
                      <a:r>
                        <a:rPr kumimoji="1" lang="en-US" altLang="ja-JP" sz="1100" b="1" kern="1200" dirty="0">
                          <a:solidFill>
                            <a:schemeClr val="tx1"/>
                          </a:solidFill>
                          <a:latin typeface="メイリオ" panose="020B0604030504040204" pitchFamily="50" charset="-128"/>
                          <a:ea typeface="メイリオ" panose="020B0604030504040204" pitchFamily="50" charset="-128"/>
                          <a:cs typeface="+mn-cs"/>
                        </a:rPr>
                        <a:t>【3】</a:t>
                      </a:r>
                      <a:r>
                        <a:rPr kumimoji="1" lang="ja-JP" altLang="en-US" sz="1100" b="1" kern="1200" dirty="0">
                          <a:solidFill>
                            <a:schemeClr val="tx1"/>
                          </a:solidFill>
                          <a:latin typeface="メイリオ" panose="020B0604030504040204" pitchFamily="50" charset="-128"/>
                          <a:ea typeface="メイリオ" panose="020B0604030504040204" pitchFamily="50" charset="-128"/>
                          <a:cs typeface="+mn-cs"/>
                        </a:rPr>
                        <a:t>１か月超の期間での掲載延長</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タイアップページ：</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3,000</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円</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日／事前見積もり：不要／</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LINE Biz Process Manager</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LBPM</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）からお申し込み</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ただし、編集誘導枠を追加購入いただく場合費用は編集誘導枠料金に内包</a:t>
                      </a:r>
                    </a:p>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編集誘導枠：</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100,000</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円</a:t>
                      </a:r>
                      <a:r>
                        <a:rPr kumimoji="1" lang="en-US" altLang="ja-JP" sz="1050" b="0" kern="1200" dirty="0">
                          <a:solidFill>
                            <a:schemeClr val="tx1"/>
                          </a:solidFill>
                          <a:latin typeface="メイリオ" panose="020B0604030504040204" pitchFamily="50" charset="-128"/>
                          <a:ea typeface="メイリオ" panose="020B0604030504040204" pitchFamily="50" charset="-128"/>
                          <a:cs typeface="+mn-cs"/>
                        </a:rPr>
                        <a:t>/</a:t>
                      </a:r>
                      <a:r>
                        <a:rPr kumimoji="1" lang="ja-JP" altLang="en-US" sz="1050" b="0" kern="1200" dirty="0">
                          <a:solidFill>
                            <a:schemeClr val="tx1"/>
                          </a:solidFill>
                          <a:latin typeface="メイリオ" panose="020B0604030504040204" pitchFamily="50" charset="-128"/>
                          <a:ea typeface="メイリオ" panose="020B0604030504040204" pitchFamily="50" charset="-128"/>
                          <a:cs typeface="+mn-cs"/>
                        </a:rPr>
                        <a:t>日／事前見積もり</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：不要／</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LINE Biz Process Manager</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LBPM</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）からお申し込み</a:t>
                      </a: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598672"/>
                  </a:ext>
                </a:extLst>
              </a:tr>
            </a:tbl>
          </a:graphicData>
        </a:graphic>
      </p:graphicFrame>
    </p:spTree>
    <p:extLst>
      <p:ext uri="{BB962C8B-B14F-4D97-AF65-F5344CB8AC3E}">
        <p14:creationId xmlns:p14="http://schemas.microsoft.com/office/powerpoint/2010/main" val="3162947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スペック詳細</a:t>
            </a:r>
          </a:p>
        </p:txBody>
      </p:sp>
      <p:graphicFrame>
        <p:nvGraphicFramePr>
          <p:cNvPr id="6" name="表 5">
            <a:extLst>
              <a:ext uri="{FF2B5EF4-FFF2-40B4-BE49-F238E27FC236}">
                <a16:creationId xmlns:a16="http://schemas.microsoft.com/office/drawing/2014/main" id="{6F2E345E-8DED-84AE-38E6-EA9E182ADAAE}"/>
              </a:ext>
            </a:extLst>
          </p:cNvPr>
          <p:cNvGraphicFramePr>
            <a:graphicFrameLocks noGrp="1"/>
          </p:cNvGraphicFramePr>
          <p:nvPr>
            <p:extLst>
              <p:ext uri="{D42A27DB-BD31-4B8C-83A1-F6EECF244321}">
                <p14:modId xmlns:p14="http://schemas.microsoft.com/office/powerpoint/2010/main" val="1578454406"/>
              </p:ext>
            </p:extLst>
          </p:nvPr>
        </p:nvGraphicFramePr>
        <p:xfrm>
          <a:off x="221381" y="875898"/>
          <a:ext cx="11723571" cy="5444157"/>
        </p:xfrm>
        <a:graphic>
          <a:graphicData uri="http://schemas.openxmlformats.org/drawingml/2006/table">
            <a:tbl>
              <a:tblPr firstCol="1" bandRow="1"/>
              <a:tblGrid>
                <a:gridCol w="2178202">
                  <a:extLst>
                    <a:ext uri="{9D8B030D-6E8A-4147-A177-3AD203B41FA5}">
                      <a16:colId xmlns:a16="http://schemas.microsoft.com/office/drawing/2014/main" val="3360389588"/>
                    </a:ext>
                  </a:extLst>
                </a:gridCol>
                <a:gridCol w="9545369">
                  <a:extLst>
                    <a:ext uri="{9D8B030D-6E8A-4147-A177-3AD203B41FA5}">
                      <a16:colId xmlns:a16="http://schemas.microsoft.com/office/drawing/2014/main" val="4090552857"/>
                    </a:ext>
                  </a:extLst>
                </a:gridCol>
              </a:tblGrid>
              <a:tr h="1424951">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お申し込み</a:t>
                      </a:r>
                      <a:endParaRPr kumimoji="1" lang="en-US" altLang="ja-JP" sz="1100" b="0" i="0" kern="1200" dirty="0">
                        <a:solidFill>
                          <a:schemeClr val="bg1"/>
                        </a:solidFill>
                        <a:latin typeface="Meiryo" panose="020B0604030504040204" pitchFamily="34" charset="-128"/>
                        <a:ea typeface="Meiryo" panose="020B0604030504040204" pitchFamily="34" charset="-128"/>
                        <a:cs typeface="Meiryo UI" pitchFamily="50" charset="-128"/>
                      </a:endParaRPr>
                    </a:p>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期限</a:t>
                      </a: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原則として、掲載開始の</a:t>
                      </a:r>
                      <a:r>
                        <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か月前までにお申し込みください</a:t>
                      </a:r>
                      <a:endPar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所定の方法によるお申し込み契約の成立後はキャンセルは不可となります</a:t>
                      </a:r>
                      <a:endPar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メイリオ" panose="020B0604030504040204" pitchFamily="50" charset="-128"/>
                          <a:ea typeface="+mn-ea"/>
                          <a:cs typeface="+mn-cs"/>
                        </a:rPr>
                        <a:t>※</a:t>
                      </a:r>
                      <a:r>
                        <a:rPr kumimoji="1" lang="ja-JP" altLang="en-US" sz="1100" kern="1200" noProof="0" dirty="0">
                          <a:solidFill>
                            <a:srgbClr val="0D0D0D"/>
                          </a:solidFill>
                          <a:latin typeface="メイリオ" panose="020B0604030504040204" pitchFamily="50" charset="-128"/>
                          <a:ea typeface="+mn-ea"/>
                          <a:cs typeface="+mn-cs"/>
                        </a:rPr>
                        <a:t>お申し込み時に掲載期間が未決定の場合は、別途、掲載開始日の</a:t>
                      </a:r>
                      <a:r>
                        <a:rPr kumimoji="1" lang="en-US" altLang="ja-JP" sz="1100" kern="1200" noProof="0" dirty="0">
                          <a:solidFill>
                            <a:srgbClr val="0D0D0D"/>
                          </a:solidFill>
                          <a:latin typeface="メイリオ" panose="020B0604030504040204" pitchFamily="50" charset="-128"/>
                          <a:ea typeface="+mn-ea"/>
                          <a:cs typeface="+mn-cs"/>
                        </a:rPr>
                        <a:t>5</a:t>
                      </a:r>
                      <a:r>
                        <a:rPr kumimoji="1" lang="ja-JP" altLang="en-US" sz="1100" kern="1200" noProof="0" dirty="0">
                          <a:solidFill>
                            <a:srgbClr val="0D0D0D"/>
                          </a:solidFill>
                          <a:latin typeface="メイリオ" panose="020B0604030504040204" pitchFamily="50" charset="-128"/>
                          <a:ea typeface="+mn-ea"/>
                          <a:cs typeface="+mn-cs"/>
                        </a:rPr>
                        <a:t>営業日前までに発注フォームの掲載期間を更新いただきます</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598672"/>
                  </a:ext>
                </a:extLst>
              </a:tr>
              <a:tr h="104026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有効期限</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2026</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年</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月</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日～</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2026</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年</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9</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月</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30</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日掲載終了分</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5873948"/>
                  </a:ext>
                </a:extLst>
              </a:tr>
              <a:tr h="191844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UB</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・ページ内リンクのクリック数など</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アンケートレポート</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chemeClr val="tx1"/>
                          </a:solidFill>
                          <a:latin typeface="メイリオ" panose="020B0604030504040204" pitchFamily="50" charset="-128"/>
                          <a:ea typeface="+mn-ea"/>
                          <a:cs typeface="+mn-cs"/>
                        </a:rPr>
                        <a:t>※</a:t>
                      </a:r>
                      <a:r>
                        <a:rPr kumimoji="1" lang="ja-JP" altLang="en-US" sz="1100" kern="1200" dirty="0">
                          <a:solidFill>
                            <a:schemeClr val="tx1"/>
                          </a:solidFill>
                          <a:latin typeface="メイリオ" panose="020B0604030504040204" pitchFamily="50" charset="-128"/>
                          <a:ea typeface="+mn-ea"/>
                          <a:cs typeface="+mn-cs"/>
                        </a:rPr>
                        <a:t>タイアップ訪問者から有意な回答数を得られなかった場合、</a:t>
                      </a:r>
                      <a:endParaRPr kumimoji="1" lang="en-US" altLang="ja-JP" sz="1100" kern="1200" dirty="0">
                        <a:solidFill>
                          <a:schemeClr val="tx1"/>
                        </a:solidFill>
                        <a:latin typeface="メイリオ" panose="020B0604030504040204" pitchFamily="50" charset="-128"/>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tx1"/>
                          </a:solidFill>
                          <a:latin typeface="メイリオ" panose="020B0604030504040204" pitchFamily="50" charset="-128"/>
                          <a:ea typeface="+mn-ea"/>
                          <a:cs typeface="+mn-cs"/>
                        </a:rPr>
                        <a:t>　別途実施する</a:t>
                      </a:r>
                      <a:r>
                        <a:rPr kumimoji="1" lang="en-US" altLang="ja-JP" sz="1100" kern="1200" dirty="0">
                          <a:solidFill>
                            <a:schemeClr val="tx1"/>
                          </a:solidFill>
                          <a:latin typeface="メイリオ" panose="020B0604030504040204" pitchFamily="50" charset="-128"/>
                          <a:ea typeface="+mn-ea"/>
                          <a:cs typeface="+mn-cs"/>
                        </a:rPr>
                        <a:t>Yahoo!</a:t>
                      </a:r>
                      <a:r>
                        <a:rPr kumimoji="1" lang="ja-JP" altLang="en-US" sz="1100" kern="1200" dirty="0">
                          <a:solidFill>
                            <a:schemeClr val="tx1"/>
                          </a:solidFill>
                          <a:latin typeface="メイリオ" panose="020B0604030504040204" pitchFamily="50" charset="-128"/>
                          <a:ea typeface="+mn-ea"/>
                          <a:cs typeface="+mn-cs"/>
                        </a:rPr>
                        <a:t>クラウドソーシングユーザーを対象にした同アンケート結果を代替として報告いたします</a:t>
                      </a:r>
                      <a:endParaRPr kumimoji="1" lang="en-US" altLang="ja-JP" sz="1100" kern="1200" dirty="0">
                        <a:solidFill>
                          <a:schemeClr val="tx1"/>
                        </a:solidFill>
                        <a:latin typeface="メイリオ" panose="020B0604030504040204" pitchFamily="50" charset="-128"/>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掲載終了から</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週間程度でご提出いたします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3345014"/>
                  </a:ext>
                </a:extLst>
              </a:tr>
              <a:tr h="106049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備考</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本商品の「</a:t>
                      </a:r>
                      <a:r>
                        <a:rPr kumimoji="1" lang="en-US" altLang="ja-JP" sz="1100" kern="1200" dirty="0">
                          <a:solidFill>
                            <a:srgbClr val="0D0D0D"/>
                          </a:solidFill>
                          <a:latin typeface="メイリオ" panose="020B0604030504040204" pitchFamily="50" charset="-128"/>
                          <a:ea typeface="+mn-ea"/>
                          <a:cs typeface="+mn-cs"/>
                        </a:rPr>
                        <a:t>【1】</a:t>
                      </a:r>
                      <a:r>
                        <a:rPr kumimoji="1" lang="ja-JP" altLang="en-US" sz="1100" kern="1200" dirty="0">
                          <a:solidFill>
                            <a:srgbClr val="0D0D0D"/>
                          </a:solidFill>
                          <a:latin typeface="メイリオ" panose="020B0604030504040204" pitchFamily="50" charset="-128"/>
                          <a:ea typeface="+mn-ea"/>
                          <a:cs typeface="+mn-cs"/>
                        </a:rPr>
                        <a:t>タイアップページのコンテンツ制作・掲載・編集誘導枠の制作」は</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お見積りが必要です。</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また本商品資料と異なる条件で契約する場合もお見積りが必要となりますので</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お申し込み時には弊社営業担当までお問い合わせください</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14865918"/>
                  </a:ext>
                </a:extLst>
              </a:tr>
            </a:tbl>
          </a:graphicData>
        </a:graphic>
      </p:graphicFrame>
    </p:spTree>
    <p:extLst>
      <p:ext uri="{BB962C8B-B14F-4D97-AF65-F5344CB8AC3E}">
        <p14:creationId xmlns:p14="http://schemas.microsoft.com/office/powerpoint/2010/main" val="17004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en-US" altLang="ja-JP" dirty="0">
                <a:latin typeface="+mn-ea"/>
                <a:cs typeface="メイリオ" panose="020B0604030504040204" pitchFamily="50" charset="-128"/>
              </a:rPr>
              <a:t>Yahoo!</a:t>
            </a:r>
            <a:r>
              <a:rPr lang="ja-JP" altLang="en-US" dirty="0">
                <a:latin typeface="+mn-ea"/>
                <a:cs typeface="メイリオ" panose="020B0604030504040204" pitchFamily="50" charset="-128"/>
              </a:rPr>
              <a:t>ファイナンス  タイアッププラン一覧</a:t>
            </a:r>
          </a:p>
        </p:txBody>
      </p:sp>
      <p:graphicFrame>
        <p:nvGraphicFramePr>
          <p:cNvPr id="7" name="表 6">
            <a:extLst>
              <a:ext uri="{FF2B5EF4-FFF2-40B4-BE49-F238E27FC236}">
                <a16:creationId xmlns:a16="http://schemas.microsoft.com/office/drawing/2014/main" id="{455AB056-C6FF-9C5F-6814-C92BB7B0C266}"/>
              </a:ext>
            </a:extLst>
          </p:cNvPr>
          <p:cNvGraphicFramePr>
            <a:graphicFrameLocks noGrp="1"/>
          </p:cNvGraphicFramePr>
          <p:nvPr/>
        </p:nvGraphicFramePr>
        <p:xfrm>
          <a:off x="479423" y="1286931"/>
          <a:ext cx="11233152" cy="4512736"/>
        </p:xfrm>
        <a:graphic>
          <a:graphicData uri="http://schemas.openxmlformats.org/drawingml/2006/table">
            <a:tbl>
              <a:tblPr firstRow="1" bandRow="1"/>
              <a:tblGrid>
                <a:gridCol w="1359088">
                  <a:extLst>
                    <a:ext uri="{9D8B030D-6E8A-4147-A177-3AD203B41FA5}">
                      <a16:colId xmlns:a16="http://schemas.microsoft.com/office/drawing/2014/main" val="4151346261"/>
                    </a:ext>
                  </a:extLst>
                </a:gridCol>
                <a:gridCol w="3139889">
                  <a:extLst>
                    <a:ext uri="{9D8B030D-6E8A-4147-A177-3AD203B41FA5}">
                      <a16:colId xmlns:a16="http://schemas.microsoft.com/office/drawing/2014/main" val="903653863"/>
                    </a:ext>
                  </a:extLst>
                </a:gridCol>
                <a:gridCol w="2606307">
                  <a:extLst>
                    <a:ext uri="{9D8B030D-6E8A-4147-A177-3AD203B41FA5}">
                      <a16:colId xmlns:a16="http://schemas.microsoft.com/office/drawing/2014/main" val="3886954139"/>
                    </a:ext>
                  </a:extLst>
                </a:gridCol>
                <a:gridCol w="1520792">
                  <a:extLst>
                    <a:ext uri="{9D8B030D-6E8A-4147-A177-3AD203B41FA5}">
                      <a16:colId xmlns:a16="http://schemas.microsoft.com/office/drawing/2014/main" val="699561445"/>
                    </a:ext>
                  </a:extLst>
                </a:gridCol>
                <a:gridCol w="1397533">
                  <a:extLst>
                    <a:ext uri="{9D8B030D-6E8A-4147-A177-3AD203B41FA5}">
                      <a16:colId xmlns:a16="http://schemas.microsoft.com/office/drawing/2014/main" val="1253173420"/>
                    </a:ext>
                  </a:extLst>
                </a:gridCol>
                <a:gridCol w="1209543">
                  <a:extLst>
                    <a:ext uri="{9D8B030D-6E8A-4147-A177-3AD203B41FA5}">
                      <a16:colId xmlns:a16="http://schemas.microsoft.com/office/drawing/2014/main" val="763568257"/>
                    </a:ext>
                  </a:extLst>
                </a:gridCol>
              </a:tblGrid>
              <a:tr h="1143203">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lnSpc>
                          <a:spcPct val="150000"/>
                        </a:lnSpc>
                      </a:pPr>
                      <a:r>
                        <a:rPr kumimoji="1" lang="ja-JP" altLang="en-US" sz="1100" dirty="0">
                          <a:latin typeface="+mn-ea"/>
                          <a:ea typeface="+mn-ea"/>
                        </a:rPr>
                        <a:t>デバイス</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lnSpc>
                          <a:spcPct val="150000"/>
                        </a:lnSpc>
                      </a:pPr>
                      <a:r>
                        <a:rPr kumimoji="1" lang="ja-JP" altLang="en-US" sz="1100" dirty="0">
                          <a:latin typeface="+mn-ea"/>
                          <a:ea typeface="+mn-ea"/>
                        </a:rPr>
                        <a:t>項目</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lnSpc>
                          <a:spcPct val="150000"/>
                        </a:lnSpc>
                      </a:pPr>
                      <a:r>
                        <a:rPr kumimoji="1" lang="ja-JP" altLang="en-US" sz="1100" dirty="0">
                          <a:latin typeface="+mn-ea"/>
                          <a:ea typeface="+mn-ea"/>
                        </a:rPr>
                        <a:t>料金</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r>
                        <a:rPr kumimoji="1" lang="ja-JP" altLang="en-US" sz="1100" dirty="0">
                          <a:latin typeface="+mn-ea"/>
                          <a:ea typeface="+mn-ea"/>
                        </a:rPr>
                        <a:t>パッケージ</a:t>
                      </a:r>
                      <a:endParaRPr kumimoji="1" lang="en-US" altLang="ja-JP" sz="1100" dirty="0">
                        <a:latin typeface="+mn-ea"/>
                        <a:ea typeface="+mn-ea"/>
                      </a:endParaRPr>
                    </a:p>
                    <a:p>
                      <a:pPr algn="ctr"/>
                      <a:r>
                        <a:rPr kumimoji="1" lang="ja-JP" altLang="en-US" sz="1100" dirty="0">
                          <a:latin typeface="+mn-ea"/>
                          <a:ea typeface="+mn-ea"/>
                        </a:rPr>
                        <a:t>価格</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ctr" defTabSz="914423" rtl="0" eaLnBrk="1" fontAlgn="auto" latinLnBrk="0" hangingPunct="1">
                        <a:lnSpc>
                          <a:spcPct val="150000"/>
                        </a:lnSpc>
                        <a:spcBef>
                          <a:spcPts val="0"/>
                        </a:spcBef>
                        <a:spcAft>
                          <a:spcPts val="0"/>
                        </a:spcAft>
                        <a:buClrTx/>
                        <a:buSzTx/>
                        <a:buFontTx/>
                        <a:buNone/>
                        <a:tabLst/>
                        <a:defRPr/>
                      </a:pPr>
                      <a:r>
                        <a:rPr kumimoji="1" lang="ja-JP" altLang="en-US" sz="1100" dirty="0">
                          <a:latin typeface="+mn-ea"/>
                          <a:ea typeface="+mn-ea"/>
                        </a:rPr>
                        <a:t>想定誘導数</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algn="ctr"/>
                      <a:r>
                        <a:rPr kumimoji="1" lang="ja-JP" altLang="en-US" sz="1100" dirty="0">
                          <a:latin typeface="+mn-ea"/>
                          <a:ea typeface="+mn-ea"/>
                        </a:rPr>
                        <a:t>想定</a:t>
                      </a:r>
                      <a:endParaRPr kumimoji="1" lang="en-US" altLang="ja-JP" sz="1100" dirty="0">
                        <a:latin typeface="+mn-ea"/>
                        <a:ea typeface="+mn-ea"/>
                      </a:endParaRPr>
                    </a:p>
                    <a:p>
                      <a:pPr algn="ctr"/>
                      <a:r>
                        <a:rPr kumimoji="1" lang="en-US" altLang="ja-JP" sz="1100" dirty="0">
                          <a:latin typeface="+mn-ea"/>
                          <a:ea typeface="+mn-ea"/>
                        </a:rPr>
                        <a:t>PV</a:t>
                      </a:r>
                      <a:r>
                        <a:rPr kumimoji="1" lang="ja-JP" altLang="en-US" sz="1100" dirty="0">
                          <a:latin typeface="+mn-ea"/>
                          <a:ea typeface="+mn-ea"/>
                        </a:rPr>
                        <a:t>単価</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tx2">
                        <a:lumMod val="90000"/>
                        <a:lumOff val="10000"/>
                      </a:schemeClr>
                    </a:solidFill>
                  </a:tcPr>
                </a:tc>
                <a:extLst>
                  <a:ext uri="{0D108BD9-81ED-4DB2-BD59-A6C34878D82A}">
                    <a16:rowId xmlns:a16="http://schemas.microsoft.com/office/drawing/2014/main" val="2608271982"/>
                  </a:ext>
                </a:extLst>
              </a:tr>
              <a:tr h="1484177">
                <a:tc rowSpan="3">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ctr">
                        <a:lnSpc>
                          <a:spcPct val="300000"/>
                        </a:lnSpc>
                      </a:pPr>
                      <a:r>
                        <a:rPr kumimoji="1" lang="en-US" altLang="ja-JP" sz="1200" b="0" dirty="0">
                          <a:solidFill>
                            <a:schemeClr val="bg1"/>
                          </a:solidFill>
                          <a:latin typeface="+mn-ea"/>
                          <a:ea typeface="+mn-ea"/>
                        </a:rPr>
                        <a:t>PC/SP</a:t>
                      </a:r>
                      <a:endParaRPr kumimoji="1" lang="ja-JP" altLang="en-US" sz="1200" b="0" dirty="0">
                        <a:solidFill>
                          <a:schemeClr val="bg1"/>
                        </a:solidFill>
                        <a:latin typeface="+mn-ea"/>
                        <a:ea typeface="+mn-ea"/>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タイアップページの</a:t>
                      </a:r>
                      <a:r>
                        <a:rPr kumimoji="1" lang="ja-JP" altLang="en-US" sz="1200" kern="1200" noProof="0" dirty="0">
                          <a:solidFill>
                            <a:srgbClr val="0D0D0D"/>
                          </a:solidFill>
                          <a:latin typeface="メイリオ" panose="020B0604030504040204" pitchFamily="50" charset="-128"/>
                          <a:ea typeface="メイリオ" panose="020B0604030504040204" pitchFamily="50" charset="-128"/>
                          <a:cs typeface="+mn-cs"/>
                        </a:rPr>
                        <a:t>コンテンツ</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制作・</a:t>
                      </a:r>
                      <a:endParaRPr kumimoji="1" lang="en-US" altLang="ja-JP" sz="12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掲載・編集誘導枠の制作</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kern="1200" dirty="0">
                          <a:solidFill>
                            <a:schemeClr val="tx1"/>
                          </a:solidFill>
                          <a:latin typeface="メイリオ" panose="020B0604030504040204" pitchFamily="50" charset="-128"/>
                          <a:ea typeface="+mn-ea"/>
                          <a:cs typeface="+mn-cs"/>
                        </a:rPr>
                        <a:t>都度見積もり</a:t>
                      </a:r>
                      <a:endParaRPr kumimoji="1" lang="en-US" altLang="ja-JP" sz="1200" b="0" kern="1200" dirty="0">
                        <a:solidFill>
                          <a:schemeClr val="tx1"/>
                        </a:solidFill>
                        <a:latin typeface="メイリオ" panose="020B0604030504040204" pitchFamily="50" charset="-128"/>
                        <a:ea typeface="+mn-ea"/>
                        <a:cs typeface="+mn-cs"/>
                      </a:endParaRPr>
                    </a:p>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kern="1200" dirty="0">
                          <a:solidFill>
                            <a:schemeClr val="tx1"/>
                          </a:solidFill>
                          <a:latin typeface="メイリオ" panose="020B0604030504040204" pitchFamily="50" charset="-128"/>
                          <a:ea typeface="+mn-ea"/>
                          <a:cs typeface="+mn-cs"/>
                        </a:rPr>
                        <a:t>（概算価格：</a:t>
                      </a:r>
                      <a:r>
                        <a:rPr kumimoji="1" lang="en-US" altLang="ja-JP" sz="1200" b="0" kern="1200" dirty="0">
                          <a:solidFill>
                            <a:schemeClr val="tx1"/>
                          </a:solidFill>
                          <a:latin typeface="メイリオ" panose="020B0604030504040204" pitchFamily="50" charset="-128"/>
                          <a:ea typeface="+mn-ea"/>
                          <a:cs typeface="+mn-cs"/>
                        </a:rPr>
                        <a:t>150</a:t>
                      </a:r>
                      <a:r>
                        <a:rPr kumimoji="1" lang="ja-JP" altLang="en-US" sz="1200" b="0" kern="1200" dirty="0">
                          <a:solidFill>
                            <a:schemeClr val="tx1"/>
                          </a:solidFill>
                          <a:latin typeface="メイリオ" panose="020B0604030504040204" pitchFamily="50" charset="-128"/>
                          <a:ea typeface="+mn-ea"/>
                          <a:cs typeface="+mn-cs"/>
                        </a:rPr>
                        <a:t>万円）</a:t>
                      </a:r>
                      <a:endParaRPr kumimoji="1" lang="ja-JP" altLang="en-US" sz="1200" b="0" kern="1200" dirty="0">
                        <a:solidFill>
                          <a:schemeClr val="tx1"/>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rowSpan="3">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概算価格：</a:t>
                      </a:r>
                      <a:endParaRPr kumimoji="1" lang="en-US" altLang="ja-JP" sz="12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700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rowSpan="3">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10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PV</a:t>
                      </a:r>
                      <a:endParaRPr kumimoji="1" lang="ja-JP" altLang="en-US" sz="1200" kern="1200" dirty="0">
                        <a:solidFill>
                          <a:srgbClr val="0D0D0D"/>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rowSpan="3">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70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円</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31373755"/>
                  </a:ext>
                </a:extLst>
              </a:tr>
              <a:tr h="890507">
                <a:tc vMerge="1">
                  <a:txBody>
                    <a:bodyPr/>
                    <a:lstStyle/>
                    <a:p>
                      <a:endParaRPr kumimoji="1" lang="ja-JP" altLang="en-US"/>
                    </a:p>
                  </a:txBody>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noProof="0" dirty="0">
                          <a:solidFill>
                            <a:srgbClr val="0D0D0D"/>
                          </a:solidFill>
                          <a:latin typeface="メイリオ" panose="020B0604030504040204" pitchFamily="50" charset="-128"/>
                          <a:ea typeface="メイリオ" panose="020B0604030504040204" pitchFamily="50" charset="-128"/>
                          <a:cs typeface="+mn-cs"/>
                        </a:rPr>
                        <a:t>編集誘導枠掲載</a:t>
                      </a:r>
                      <a:endParaRPr kumimoji="1" lang="ja-JP" altLang="en-US" sz="1200" kern="1200" dirty="0">
                        <a:solidFill>
                          <a:srgbClr val="0D0D0D"/>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400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endParaRPr kumimoji="1" lang="en-US" altLang="ja-JP" sz="1200" kern="1200" dirty="0">
                        <a:solidFill>
                          <a:srgbClr val="0D0D0D"/>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vMerge="1">
                  <a:txBody>
                    <a:bodyPr/>
                    <a:lstStyle/>
                    <a:p>
                      <a:endParaRPr kumimoji="1" lang="ja-JP" altLang="en-US"/>
                    </a:p>
                  </a:txBody>
                  <a:tcPr/>
                </a:tc>
                <a:tc vMerge="1">
                  <a:txBody>
                    <a:bodyPr/>
                    <a:lstStyle/>
                    <a:p>
                      <a:endParaRPr dirty="0"/>
                    </a:p>
                  </a:txBody>
                  <a:tcPr/>
                </a:tc>
                <a:tc vMerge="1">
                  <a:txBody>
                    <a:bodyPr/>
                    <a:lstStyle/>
                    <a:p>
                      <a:endParaRPr dirty="0"/>
                    </a:p>
                  </a:txBody>
                  <a:tcPr/>
                </a:tc>
                <a:extLst>
                  <a:ext uri="{0D108BD9-81ED-4DB2-BD59-A6C34878D82A}">
                    <a16:rowId xmlns:a16="http://schemas.microsoft.com/office/drawing/2014/main" val="2830978959"/>
                  </a:ext>
                </a:extLst>
              </a:tr>
              <a:tr h="994849">
                <a:tc vMerge="1">
                  <a:txBody>
                    <a:bodyPr/>
                    <a:lstStyle/>
                    <a:p>
                      <a:endParaRPr kumimoji="1" lang="ja-JP" altLang="en-US" sz="1400" dirty="0"/>
                    </a:p>
                  </a:txBody>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noProof="0" dirty="0">
                          <a:solidFill>
                            <a:srgbClr val="0D0D0D"/>
                          </a:solidFill>
                          <a:latin typeface="メイリオ" panose="020B0604030504040204" pitchFamily="50" charset="-128"/>
                          <a:ea typeface="メイリオ" panose="020B0604030504040204" pitchFamily="50" charset="-128"/>
                          <a:cs typeface="+mn-cs"/>
                        </a:rPr>
                        <a:t>広告誘導</a:t>
                      </a:r>
                      <a:endParaRPr kumimoji="1" lang="ja-JP" altLang="en-US" sz="1200" kern="1200" dirty="0">
                        <a:solidFill>
                          <a:srgbClr val="0D0D0D"/>
                        </a:solidFill>
                        <a:latin typeface="メイリオ" panose="020B0604030504040204" pitchFamily="50" charset="-128"/>
                        <a:ea typeface="メイリオ" panose="020B0604030504040204" pitchFamily="50"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150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endParaRPr kumimoji="1" lang="en-US" altLang="ja-JP" sz="12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（スマートフォン：</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100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endParaRPr kumimoji="1" lang="en-US" altLang="ja-JP" sz="1200" kern="1200" dirty="0">
                        <a:solidFill>
                          <a:srgbClr val="0D0D0D"/>
                        </a:solidFill>
                        <a:latin typeface="メイリオ" panose="020B0604030504040204" pitchFamily="50" charset="-128"/>
                        <a:ea typeface="メイリオ" panose="020B0604030504040204" pitchFamily="50" charset="-128"/>
                        <a:cs typeface="+mn-cs"/>
                      </a:endParaRPr>
                    </a:p>
                    <a:p>
                      <a:pPr marL="179388" marR="0" lvl="0" indent="-179388" algn="ctr"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200" kern="1200" dirty="0">
                          <a:solidFill>
                            <a:srgbClr val="0D0D0D"/>
                          </a:solidFill>
                          <a:latin typeface="メイリオ" panose="020B0604030504040204" pitchFamily="50" charset="-128"/>
                          <a:ea typeface="メイリオ" panose="020B0604030504040204" pitchFamily="50" charset="-128"/>
                          <a:cs typeface="+mn-cs"/>
                        </a:rPr>
                        <a:t>50</a:t>
                      </a:r>
                      <a:r>
                        <a:rPr kumimoji="1" lang="ja-JP" altLang="en-US" sz="1200" kern="1200" dirty="0">
                          <a:solidFill>
                            <a:srgbClr val="0D0D0D"/>
                          </a:solidFill>
                          <a:latin typeface="メイリオ" panose="020B0604030504040204" pitchFamily="50" charset="-128"/>
                          <a:ea typeface="メイリオ" panose="020B0604030504040204" pitchFamily="50" charset="-128"/>
                          <a:cs typeface="+mn-cs"/>
                        </a:rPr>
                        <a:t>万円）</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extLst>
                  <a:ext uri="{0D108BD9-81ED-4DB2-BD59-A6C34878D82A}">
                    <a16:rowId xmlns:a16="http://schemas.microsoft.com/office/drawing/2014/main" val="4057449848"/>
                  </a:ext>
                </a:extLst>
              </a:tr>
            </a:tbl>
          </a:graphicData>
        </a:graphic>
      </p:graphicFrame>
    </p:spTree>
    <p:extLst>
      <p:ext uri="{BB962C8B-B14F-4D97-AF65-F5344CB8AC3E}">
        <p14:creationId xmlns:p14="http://schemas.microsoft.com/office/powerpoint/2010/main" val="3432861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kumimoji="1" lang="ja-JP" altLang="en-US" dirty="0"/>
              <a:t>効果検証レポート</a:t>
            </a:r>
          </a:p>
        </p:txBody>
      </p:sp>
      <p:sp>
        <p:nvSpPr>
          <p:cNvPr id="25" name="正方形/長方形 24">
            <a:extLst>
              <a:ext uri="{FF2B5EF4-FFF2-40B4-BE49-F238E27FC236}">
                <a16:creationId xmlns:a16="http://schemas.microsoft.com/office/drawing/2014/main" id="{6152A449-1BE8-0A43-0AA7-4ED048CDF2B1}"/>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0D0D0D"/>
                </a:solidFill>
                <a:latin typeface="メイリオ" panose="020B0604030504040204" pitchFamily="50" charset="-128"/>
                <a:ea typeface="メイリオ" panose="020B0604030504040204" pitchFamily="50" charset="-128"/>
              </a:rPr>
              <a:t>定量・定性両面から、施策の実績を集計、分析し、タイアップ実施効果のレポーティングを行います。</a:t>
            </a:r>
            <a:endParaRPr lang="en-US" altLang="ja-JP" sz="1600" dirty="0">
              <a:solidFill>
                <a:srgbClr val="0D0D0D"/>
              </a:solidFill>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5209829-B642-9902-4638-F7B5FDDFB5D2}"/>
              </a:ext>
            </a:extLst>
          </p:cNvPr>
          <p:cNvGrpSpPr/>
          <p:nvPr/>
        </p:nvGrpSpPr>
        <p:grpSpPr>
          <a:xfrm>
            <a:off x="479425" y="1785214"/>
            <a:ext cx="5646291" cy="2507043"/>
            <a:chOff x="479425" y="1607413"/>
            <a:chExt cx="5646291" cy="2507043"/>
          </a:xfrm>
        </p:grpSpPr>
        <p:sp>
          <p:nvSpPr>
            <p:cNvPr id="27" name="角丸四角形 59">
              <a:extLst>
                <a:ext uri="{FF2B5EF4-FFF2-40B4-BE49-F238E27FC236}">
                  <a16:creationId xmlns:a16="http://schemas.microsoft.com/office/drawing/2014/main" id="{34DA1D9F-CE24-5C5E-5AFB-34A77CB96116}"/>
                </a:ext>
              </a:extLst>
            </p:cNvPr>
            <p:cNvSpPr/>
            <p:nvPr/>
          </p:nvSpPr>
          <p:spPr>
            <a:xfrm>
              <a:off x="750811" y="2315502"/>
              <a:ext cx="5345189" cy="1798954"/>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タイアップページ</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PV</a:t>
              </a:r>
              <a:r>
                <a:rPr kumimoji="0" lang="ja-JP" altLang="en"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UB</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タイアップ内の広告主様ページへの誘導枠クリック数・率</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タイアップ訪問者の性別・性別</a:t>
              </a:r>
              <a: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年齢層比率</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ndParaRPr>
            </a:p>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編集誘導枠</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PV</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クリック数・率</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ndParaRPr>
            </a:p>
          </p:txBody>
        </p:sp>
        <p:sp>
          <p:nvSpPr>
            <p:cNvPr id="28" name="角丸四角形 60">
              <a:extLst>
                <a:ext uri="{FF2B5EF4-FFF2-40B4-BE49-F238E27FC236}">
                  <a16:creationId xmlns:a16="http://schemas.microsoft.com/office/drawing/2014/main" id="{CD2E08D2-9DAB-E95B-1586-685BD5A245A4}"/>
                </a:ext>
              </a:extLst>
            </p:cNvPr>
            <p:cNvSpPr/>
            <p:nvPr/>
          </p:nvSpPr>
          <p:spPr>
            <a:xfrm>
              <a:off x="803425" y="1661413"/>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集客数・属性広告主様ページへの送客数</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29" name="グループ化 28">
              <a:extLst>
                <a:ext uri="{FF2B5EF4-FFF2-40B4-BE49-F238E27FC236}">
                  <a16:creationId xmlns:a16="http://schemas.microsoft.com/office/drawing/2014/main" id="{437A93DD-27DC-1DE9-0DBA-E4651F0A7596}"/>
                </a:ext>
              </a:extLst>
            </p:cNvPr>
            <p:cNvGrpSpPr>
              <a:grpSpLocks noChangeAspect="1"/>
            </p:cNvGrpSpPr>
            <p:nvPr/>
          </p:nvGrpSpPr>
          <p:grpSpPr>
            <a:xfrm>
              <a:off x="479425" y="1607413"/>
              <a:ext cx="576000" cy="576000"/>
              <a:chOff x="2435103" y="2081892"/>
              <a:chExt cx="792088" cy="792088"/>
            </a:xfrm>
          </p:grpSpPr>
          <p:sp>
            <p:nvSpPr>
              <p:cNvPr id="30" name="円/楕円 63">
                <a:extLst>
                  <a:ext uri="{FF2B5EF4-FFF2-40B4-BE49-F238E27FC236}">
                    <a16:creationId xmlns:a16="http://schemas.microsoft.com/office/drawing/2014/main" id="{B5E43E2A-9ADD-4AEB-29CC-C261F1F83891}"/>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31" name="グラフィックス 30" descr="棒グラフ (上昇) 単色塗りつぶし">
                <a:extLst>
                  <a:ext uri="{FF2B5EF4-FFF2-40B4-BE49-F238E27FC236}">
                    <a16:creationId xmlns:a16="http://schemas.microsoft.com/office/drawing/2014/main" id="{E3666B64-0050-F5DC-7044-DB38A81CD9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00963" y="2247752"/>
                <a:ext cx="460368" cy="460368"/>
              </a:xfrm>
              <a:prstGeom prst="rect">
                <a:avLst/>
              </a:prstGeom>
            </p:spPr>
          </p:pic>
        </p:grpSp>
      </p:grpSp>
      <p:pic>
        <p:nvPicPr>
          <p:cNvPr id="32" name="図 31">
            <a:extLst>
              <a:ext uri="{FF2B5EF4-FFF2-40B4-BE49-F238E27FC236}">
                <a16:creationId xmlns:a16="http://schemas.microsoft.com/office/drawing/2014/main" id="{F7904792-F9D3-F6B8-981F-0FBA34D7321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49716" y="1889338"/>
            <a:ext cx="2802407" cy="1478333"/>
          </a:xfrm>
          <a:prstGeom prst="rect">
            <a:avLst/>
          </a:prstGeom>
          <a:ln w="6350">
            <a:solidFill>
              <a:srgbClr val="545454"/>
            </a:solidFill>
          </a:ln>
          <a:effectLst>
            <a:outerShdw dist="38100" dir="2700000" algn="tl" rotWithShape="0">
              <a:srgbClr val="545454">
                <a:alpha val="40000"/>
              </a:srgbClr>
            </a:outerShdw>
          </a:effectLst>
        </p:spPr>
      </p:pic>
      <p:pic>
        <p:nvPicPr>
          <p:cNvPr id="33" name="図 32">
            <a:extLst>
              <a:ext uri="{FF2B5EF4-FFF2-40B4-BE49-F238E27FC236}">
                <a16:creationId xmlns:a16="http://schemas.microsoft.com/office/drawing/2014/main" id="{868A178C-5EE7-21A1-823F-83F418935E0F}"/>
              </a:ext>
            </a:extLst>
          </p:cNvPr>
          <p:cNvPicPr>
            <a:picLocks noChangeAspect="1"/>
          </p:cNvPicPr>
          <p:nvPr/>
        </p:nvPicPr>
        <p:blipFill>
          <a:blip r:embed="rId7"/>
          <a:stretch>
            <a:fillRect/>
          </a:stretch>
        </p:blipFill>
        <p:spPr>
          <a:xfrm>
            <a:off x="8907023" y="2098357"/>
            <a:ext cx="2770146" cy="1564979"/>
          </a:xfrm>
          <a:prstGeom prst="rect">
            <a:avLst/>
          </a:prstGeom>
          <a:ln w="6350">
            <a:solidFill>
              <a:srgbClr val="545454"/>
            </a:solidFill>
          </a:ln>
          <a:effectLst>
            <a:outerShdw dist="38100" dir="2700000" algn="tl" rotWithShape="0">
              <a:srgbClr val="545454">
                <a:alpha val="40000"/>
              </a:srgbClr>
            </a:outerShdw>
          </a:effectLst>
        </p:spPr>
      </p:pic>
      <p:sp>
        <p:nvSpPr>
          <p:cNvPr id="34" name="角丸四角形 68">
            <a:extLst>
              <a:ext uri="{FF2B5EF4-FFF2-40B4-BE49-F238E27FC236}">
                <a16:creationId xmlns:a16="http://schemas.microsoft.com/office/drawing/2014/main" id="{A6B95403-FEE9-0701-E6EC-1862D7C04063}"/>
              </a:ext>
            </a:extLst>
          </p:cNvPr>
          <p:cNvSpPr/>
          <p:nvPr/>
        </p:nvSpPr>
        <p:spPr>
          <a:xfrm>
            <a:off x="9105427" y="4851266"/>
            <a:ext cx="2852111" cy="1471172"/>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latin typeface="Meiryo" panose="020B0604030504040204" pitchFamily="34" charset="-128"/>
              </a:rPr>
              <a:t>※</a:t>
            </a:r>
            <a:r>
              <a:rPr kumimoji="0" lang="ja-JP" altLang="en-US" sz="800" kern="0" dirty="0">
                <a:latin typeface="Meiryo" panose="020B0604030504040204" pitchFamily="34" charset="-128"/>
              </a:rPr>
              <a:t>定型項目での実施となります。</a:t>
            </a:r>
          </a:p>
          <a:p>
            <a:pPr marL="108000" indent="-180000">
              <a:lnSpc>
                <a:spcPct val="120000"/>
              </a:lnSpc>
              <a:defRPr/>
            </a:pPr>
            <a:r>
              <a:rPr kumimoji="0" lang="en-US" altLang="ja-JP" sz="800" kern="0" dirty="0">
                <a:latin typeface="Meiryo" panose="020B0604030504040204" pitchFamily="34" charset="-128"/>
              </a:rPr>
              <a:t>※</a:t>
            </a:r>
            <a:r>
              <a:rPr kumimoji="0" lang="ja-JP" altLang="en-US" sz="800" kern="0" dirty="0">
                <a:latin typeface="Meiryo" panose="020B0604030504040204" pitchFamily="34" charset="-128"/>
              </a:rPr>
              <a:t>アンケート回答数の保証はいたしかねます。</a:t>
            </a:r>
            <a:br>
              <a:rPr kumimoji="0" lang="en-US" altLang="ja-JP" sz="800" kern="0" dirty="0">
                <a:latin typeface="Meiryo" panose="020B0604030504040204" pitchFamily="34" charset="-128"/>
              </a:rPr>
            </a:br>
            <a:r>
              <a:rPr kumimoji="0" lang="ja-JP" altLang="en-US" sz="800" kern="0" dirty="0">
                <a:latin typeface="Meiryo" panose="020B0604030504040204" pitchFamily="34" charset="-128"/>
              </a:rPr>
              <a:t>また、回答数は</a:t>
            </a:r>
            <a:r>
              <a:rPr kumimoji="0" lang="en-US" altLang="ja-JP" sz="800" kern="0" dirty="0">
                <a:latin typeface="Meiryo" panose="020B0604030504040204" pitchFamily="34" charset="-128"/>
              </a:rPr>
              <a:t>500</a:t>
            </a:r>
            <a:r>
              <a:rPr kumimoji="0" lang="ja-JP" altLang="en-US" sz="800" kern="0" dirty="0">
                <a:latin typeface="Meiryo" panose="020B0604030504040204" pitchFamily="34" charset="-128"/>
              </a:rPr>
              <a:t>件を上限とし、これを超えた場合、</a:t>
            </a:r>
            <a:endParaRPr kumimoji="0" lang="en-US" altLang="ja-JP" sz="800" kern="0" dirty="0">
              <a:latin typeface="Meiryo" panose="020B0604030504040204" pitchFamily="34" charset="-128"/>
            </a:endParaRPr>
          </a:p>
          <a:p>
            <a:pPr marL="108000" indent="-180000">
              <a:lnSpc>
                <a:spcPct val="120000"/>
              </a:lnSpc>
              <a:defRPr/>
            </a:pPr>
            <a:r>
              <a:rPr kumimoji="0" lang="ja-JP" altLang="en-US" sz="800" kern="0" dirty="0">
                <a:latin typeface="Meiryo" panose="020B0604030504040204" pitchFamily="34" charset="-128"/>
              </a:rPr>
              <a:t>　掲載途中でもアンケートを終了させていただきます。</a:t>
            </a:r>
            <a:endParaRPr kumimoji="0" lang="en-US" altLang="ja-JP" sz="800" kern="0" dirty="0">
              <a:latin typeface="Meiryo" panose="020B0604030504040204" pitchFamily="34" charset="-128"/>
            </a:endParaRPr>
          </a:p>
          <a:p>
            <a:pPr marL="108000" indent="-180000">
              <a:lnSpc>
                <a:spcPct val="120000"/>
              </a:lnSpc>
              <a:defRPr/>
            </a:pPr>
            <a:r>
              <a:rPr kumimoji="0" lang="en-US" altLang="ja-JP" sz="800" kern="0" dirty="0">
                <a:latin typeface="Meiryo" panose="020B0604030504040204" pitchFamily="34" charset="-128"/>
              </a:rPr>
              <a:t>※</a:t>
            </a:r>
            <a:r>
              <a:rPr kumimoji="0" lang="ja-JP" altLang="en-US" sz="800" kern="0" dirty="0">
                <a:latin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latin typeface="Meiryo" panose="020B0604030504040204" pitchFamily="34" charset="-128"/>
            </a:endParaRPr>
          </a:p>
          <a:p>
            <a:pPr marL="108000" indent="-180000">
              <a:lnSpc>
                <a:spcPct val="120000"/>
              </a:lnSpc>
              <a:defRPr/>
            </a:pPr>
            <a:r>
              <a:rPr kumimoji="0" lang="en-US" altLang="ja-JP" sz="800" kern="0" dirty="0">
                <a:latin typeface="Meiryo" panose="020B0604030504040204" pitchFamily="34" charset="-128"/>
              </a:rPr>
              <a:t>※</a:t>
            </a:r>
            <a:r>
              <a:rPr kumimoji="0" lang="ja-JP" altLang="en-US" sz="800" kern="0" dirty="0">
                <a:latin typeface="Meiryo" panose="020B0604030504040204" pitchFamily="34" charset="-128"/>
              </a:rPr>
              <a:t>タイアップ訪問者から有意な回答数を得られなかった場合、別途実施する</a:t>
            </a:r>
            <a:r>
              <a:rPr kumimoji="0" lang="en-US" altLang="ja-JP" sz="800" kern="0" dirty="0">
                <a:latin typeface="Meiryo" panose="020B0604030504040204" pitchFamily="34" charset="-128"/>
              </a:rPr>
              <a:t>Yahoo!</a:t>
            </a:r>
            <a:r>
              <a:rPr kumimoji="0" lang="ja-JP" altLang="en-US" sz="800" kern="0" dirty="0">
                <a:latin typeface="Meiryo" panose="020B0604030504040204" pitchFamily="34" charset="-128"/>
              </a:rPr>
              <a:t>クラウドソーシングユーザーを対象にした同アンケート結果を代替として報告いたします。</a:t>
            </a:r>
            <a:endParaRPr kumimoji="0" lang="en-US" altLang="ja-JP" sz="800" kern="0" dirty="0">
              <a:latin typeface="Meiryo" panose="020B0604030504040204" pitchFamily="34" charset="-128"/>
            </a:endParaRPr>
          </a:p>
          <a:p>
            <a:pPr marL="108000" indent="-180000">
              <a:lnSpc>
                <a:spcPct val="120000"/>
              </a:lnSpc>
              <a:defRPr/>
            </a:pPr>
            <a:r>
              <a:rPr kumimoji="0" lang="en-US" altLang="ja-JP" sz="800" kern="0" dirty="0">
                <a:latin typeface="Meiryo" panose="020B0604030504040204" pitchFamily="34" charset="-128"/>
              </a:rPr>
              <a:t>※</a:t>
            </a:r>
            <a:r>
              <a:rPr kumimoji="0" lang="ja-JP" altLang="en-US" sz="800" kern="0" dirty="0">
                <a:latin typeface="Meiryo" panose="020B0604030504040204" pitchFamily="34" charset="-128"/>
              </a:rPr>
              <a:t>一部データは、非正規の参考値としてのご提出となります。</a:t>
            </a:r>
          </a:p>
        </p:txBody>
      </p:sp>
      <p:pic>
        <p:nvPicPr>
          <p:cNvPr id="35" name="図 34">
            <a:extLst>
              <a:ext uri="{FF2B5EF4-FFF2-40B4-BE49-F238E27FC236}">
                <a16:creationId xmlns:a16="http://schemas.microsoft.com/office/drawing/2014/main" id="{B08AFDFD-3A94-718A-CDDF-3F956418390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71505" y="4094240"/>
            <a:ext cx="2258417" cy="1835599"/>
          </a:xfrm>
          <a:prstGeom prst="rect">
            <a:avLst/>
          </a:prstGeom>
          <a:ln w="6350">
            <a:solidFill>
              <a:srgbClr val="545454"/>
            </a:solidFill>
          </a:ln>
          <a:effectLst>
            <a:outerShdw dist="38100" dir="2700000" algn="tl" rotWithShape="0">
              <a:srgbClr val="545454">
                <a:alpha val="40000"/>
              </a:srgbClr>
            </a:outerShdw>
          </a:effectLst>
        </p:spPr>
      </p:pic>
      <p:pic>
        <p:nvPicPr>
          <p:cNvPr id="36" name="Picture 2" descr="B1D2497D-1EBE-4057-8CE8-D155B6774F92-L0-001">
            <a:extLst>
              <a:ext uri="{FF2B5EF4-FFF2-40B4-BE49-F238E27FC236}">
                <a16:creationId xmlns:a16="http://schemas.microsoft.com/office/drawing/2014/main" id="{392FE178-3373-7C55-076C-743D5D8B6227}"/>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6420"/>
          <a:stretch/>
        </p:blipFill>
        <p:spPr bwMode="auto">
          <a:xfrm>
            <a:off x="7835412" y="4471893"/>
            <a:ext cx="1160427" cy="1931500"/>
          </a:xfrm>
          <a:prstGeom prst="rect">
            <a:avLst/>
          </a:prstGeom>
          <a:noFill/>
          <a:ln w="6350">
            <a:solidFill>
              <a:srgbClr val="545454"/>
            </a:solidFill>
            <a:miter lim="800000"/>
            <a:headEnd/>
            <a:tailEnd/>
          </a:ln>
          <a:effectLst>
            <a:outerShdw dist="38100" dir="2700000" algn="tl" rotWithShape="0">
              <a:srgbClr val="545454">
                <a:alpha val="40000"/>
              </a:srgbClr>
            </a:outerShdw>
          </a:effectLst>
          <a:extLst>
            <a:ext uri="{909E8E84-426E-40DD-AFC4-6F175D3DCCD1}">
              <a14:hiddenFill xmlns:a14="http://schemas.microsoft.com/office/drawing/2010/main">
                <a:solidFill>
                  <a:srgbClr val="FFFFFF"/>
                </a:solidFill>
              </a14:hiddenFill>
            </a:ext>
          </a:extLst>
        </p:spPr>
      </p:pic>
      <p:sp>
        <p:nvSpPr>
          <p:cNvPr id="37" name="角丸四角形 77">
            <a:extLst>
              <a:ext uri="{FF2B5EF4-FFF2-40B4-BE49-F238E27FC236}">
                <a16:creationId xmlns:a16="http://schemas.microsoft.com/office/drawing/2014/main" id="{E29B9DC7-81AC-8D1E-8486-4E3163A8A3BF}"/>
              </a:ext>
            </a:extLst>
          </p:cNvPr>
          <p:cNvSpPr/>
          <p:nvPr/>
        </p:nvSpPr>
        <p:spPr>
          <a:xfrm>
            <a:off x="8153370" y="1669886"/>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rPr>
              <a:t>レポートサンプル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38" name="角丸四角形 78">
            <a:extLst>
              <a:ext uri="{FF2B5EF4-FFF2-40B4-BE49-F238E27FC236}">
                <a16:creationId xmlns:a16="http://schemas.microsoft.com/office/drawing/2014/main" id="{B5C04D0B-FACD-07A2-A430-CAE1CCD76D84}"/>
              </a:ext>
            </a:extLst>
          </p:cNvPr>
          <p:cNvSpPr/>
          <p:nvPr/>
        </p:nvSpPr>
        <p:spPr>
          <a:xfrm>
            <a:off x="7108480" y="3886455"/>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rPr>
              <a:t>アンケート画面サンプル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grpSp>
        <p:nvGrpSpPr>
          <p:cNvPr id="39" name="グループ化 38">
            <a:extLst>
              <a:ext uri="{FF2B5EF4-FFF2-40B4-BE49-F238E27FC236}">
                <a16:creationId xmlns:a16="http://schemas.microsoft.com/office/drawing/2014/main" id="{368E9569-0C1C-70A0-56F1-3FD749436535}"/>
              </a:ext>
            </a:extLst>
          </p:cNvPr>
          <p:cNvGrpSpPr/>
          <p:nvPr/>
        </p:nvGrpSpPr>
        <p:grpSpPr>
          <a:xfrm>
            <a:off x="479425" y="4605646"/>
            <a:ext cx="5646291" cy="1454252"/>
            <a:chOff x="479425" y="4775746"/>
            <a:chExt cx="5646291" cy="1454252"/>
          </a:xfrm>
        </p:grpSpPr>
        <p:sp>
          <p:nvSpPr>
            <p:cNvPr id="40" name="角丸四角形 26">
              <a:extLst>
                <a:ext uri="{FF2B5EF4-FFF2-40B4-BE49-F238E27FC236}">
                  <a16:creationId xmlns:a16="http://schemas.microsoft.com/office/drawing/2014/main" id="{FD52F3DD-D349-BBE4-DC32-A3AA2B418DE7}"/>
                </a:ext>
              </a:extLst>
            </p:cNvPr>
            <p:cNvSpPr/>
            <p:nvPr/>
          </p:nvSpPr>
          <p:spPr>
            <a:xfrm>
              <a:off x="725406" y="5465173"/>
              <a:ext cx="5370593" cy="764825"/>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タイアップ読者に対するアンケートを無償でご提供</a:t>
              </a:r>
              <a:br>
                <a:rPr kumimoji="0" lang="en-US" altLang="ja-JP" sz="1400" b="1"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タイアップ記事の評価、読了後の態度変容を問うアンケートです。</a:t>
              </a:r>
              <a:b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タイアップページ下部からのアンケートリンクを設置します。</a:t>
              </a:r>
            </a:p>
          </p:txBody>
        </p:sp>
        <p:sp>
          <p:nvSpPr>
            <p:cNvPr id="41" name="角丸四角形 27">
              <a:extLst>
                <a:ext uri="{FF2B5EF4-FFF2-40B4-BE49-F238E27FC236}">
                  <a16:creationId xmlns:a16="http://schemas.microsoft.com/office/drawing/2014/main" id="{6BB14BA4-657F-5A99-5541-81A092FC2D9E}"/>
                </a:ext>
              </a:extLst>
            </p:cNvPr>
            <p:cNvSpPr/>
            <p:nvPr/>
          </p:nvSpPr>
          <p:spPr>
            <a:xfrm>
              <a:off x="803425" y="4829746"/>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態度変容効果</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42" name="グループ化 41">
              <a:extLst>
                <a:ext uri="{FF2B5EF4-FFF2-40B4-BE49-F238E27FC236}">
                  <a16:creationId xmlns:a16="http://schemas.microsoft.com/office/drawing/2014/main" id="{B96F1614-6992-16AA-778D-4B9AFFF031CB}"/>
                </a:ext>
              </a:extLst>
            </p:cNvPr>
            <p:cNvGrpSpPr>
              <a:grpSpLocks noChangeAspect="1"/>
            </p:cNvGrpSpPr>
            <p:nvPr/>
          </p:nvGrpSpPr>
          <p:grpSpPr>
            <a:xfrm>
              <a:off x="479425" y="4775746"/>
              <a:ext cx="576000" cy="576000"/>
              <a:chOff x="2435103" y="2081892"/>
              <a:chExt cx="792088" cy="792088"/>
            </a:xfrm>
          </p:grpSpPr>
          <p:sp>
            <p:nvSpPr>
              <p:cNvPr id="43" name="円/楕円 29">
                <a:extLst>
                  <a:ext uri="{FF2B5EF4-FFF2-40B4-BE49-F238E27FC236}">
                    <a16:creationId xmlns:a16="http://schemas.microsoft.com/office/drawing/2014/main" id="{FDD8DAD7-CDAA-A855-A60C-A97B314A5545}"/>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44" name="グラフィックス 43">
                <a:extLst>
                  <a:ext uri="{FF2B5EF4-FFF2-40B4-BE49-F238E27FC236}">
                    <a16:creationId xmlns:a16="http://schemas.microsoft.com/office/drawing/2014/main" id="{3F26CF31-689C-FCB7-4FDA-587622339FC3}"/>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13606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販売制限カテゴリー</a:t>
            </a:r>
          </a:p>
        </p:txBody>
      </p:sp>
      <p:sp>
        <p:nvSpPr>
          <p:cNvPr id="5" name="Text Box 1031">
            <a:extLst>
              <a:ext uri="{FF2B5EF4-FFF2-40B4-BE49-F238E27FC236}">
                <a16:creationId xmlns:a16="http://schemas.microsoft.com/office/drawing/2014/main" id="{B099816B-D7C9-0C6A-7530-0BC5CB3EADA5}"/>
              </a:ext>
            </a:extLst>
          </p:cNvPr>
          <p:cNvSpPr txBox="1">
            <a:spLocks noChangeArrowheads="1"/>
          </p:cNvSpPr>
          <p:nvPr/>
        </p:nvSpPr>
        <p:spPr bwMode="auto">
          <a:xfrm>
            <a:off x="479425" y="1089340"/>
            <a:ext cx="1123315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545454"/>
                </a:solidFill>
                <a:latin typeface="Meiryo" panose="020B0604030504040204" pitchFamily="34" charset="-128"/>
              </a:rPr>
              <a:t>以下に該当する業種、商品・サービスにつきましては、</a:t>
            </a:r>
            <a:r>
              <a:rPr lang="en-US" altLang="zh-TW" sz="1200" dirty="0">
                <a:solidFill>
                  <a:srgbClr val="545454"/>
                </a:solidFill>
                <a:latin typeface="Meiryo" panose="020B0604030504040204" pitchFamily="34" charset="-128"/>
                <a:ea typeface="Meiryo" panose="020B0604030504040204" pitchFamily="34" charset="-128"/>
              </a:rPr>
              <a:t>Yahoo!</a:t>
            </a:r>
            <a:r>
              <a:rPr lang="ja-JP" altLang="en-US" sz="1200" dirty="0">
                <a:solidFill>
                  <a:srgbClr val="545454"/>
                </a:solidFill>
                <a:latin typeface="Meiryo" panose="020B0604030504040204" pitchFamily="34" charset="-128"/>
              </a:rPr>
              <a:t>ファイナンスタイアップの実施は原則不可となります。</a:t>
            </a:r>
            <a:endParaRPr lang="en-US" altLang="ja-JP" sz="1200" dirty="0">
              <a:solidFill>
                <a:srgbClr val="545454"/>
              </a:solidFill>
              <a:latin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rPr>
              <a:t>ただし、以下に該当しない業種やサービスでも、制作スケジュールが確保できない場合、またはユーザーに不快感・嫌悪感を与えるおそれのある場合は、</a:t>
            </a:r>
          </a:p>
          <a:p>
            <a:pPr>
              <a:lnSpc>
                <a:spcPct val="120000"/>
              </a:lnSpc>
              <a:spcBef>
                <a:spcPct val="0"/>
              </a:spcBef>
              <a:defRPr/>
            </a:pPr>
            <a:r>
              <a:rPr lang="en-US" altLang="zh-TW" sz="1200" dirty="0">
                <a:solidFill>
                  <a:srgbClr val="545454"/>
                </a:solidFill>
                <a:latin typeface="Meiryo" panose="020B0604030504040204" pitchFamily="34" charset="-128"/>
                <a:ea typeface="Meiryo" panose="020B0604030504040204" pitchFamily="34" charset="-128"/>
              </a:rPr>
              <a:t>Yahoo!</a:t>
            </a:r>
            <a:r>
              <a:rPr lang="ja-JP" altLang="en-US" sz="1200" dirty="0">
                <a:solidFill>
                  <a:srgbClr val="545454"/>
                </a:solidFill>
                <a:latin typeface="Meiryo" panose="020B0604030504040204" pitchFamily="34" charset="-128"/>
              </a:rPr>
              <a:t>ファイナンスタイアップを実施いただけない場合がありますので、必ず事前に掲載可否を弊社にお問い合わせください。</a:t>
            </a:r>
          </a:p>
          <a:p>
            <a:pPr>
              <a:lnSpc>
                <a:spcPct val="120000"/>
              </a:lnSpc>
              <a:spcBef>
                <a:spcPct val="0"/>
              </a:spcBef>
              <a:defRPr/>
            </a:pPr>
            <a:r>
              <a:rPr lang="ja-JP" altLang="en-US" sz="1200" dirty="0">
                <a:solidFill>
                  <a:srgbClr val="545454"/>
                </a:solidFill>
                <a:latin typeface="Meiryo" panose="020B0604030504040204" pitchFamily="34" charset="-128"/>
              </a:rPr>
              <a:t>また、広告主様のサイトが弊社の広告掲載基準を満たすことが、</a:t>
            </a:r>
            <a:r>
              <a:rPr lang="en-US" altLang="zh-TW" sz="1200" dirty="0">
                <a:solidFill>
                  <a:srgbClr val="545454"/>
                </a:solidFill>
                <a:latin typeface="Meiryo" panose="020B0604030504040204" pitchFamily="34" charset="-128"/>
                <a:ea typeface="Meiryo" panose="020B0604030504040204" pitchFamily="34" charset="-128"/>
              </a:rPr>
              <a:t>Yahoo!</a:t>
            </a:r>
            <a:r>
              <a:rPr lang="ja-JP" altLang="en-US" sz="1200" dirty="0">
                <a:solidFill>
                  <a:srgbClr val="545454"/>
                </a:solidFill>
                <a:latin typeface="Meiryo" panose="020B0604030504040204" pitchFamily="34" charset="-128"/>
              </a:rPr>
              <a:t>ファイナンスタイアップ実施の条件となります。</a:t>
            </a:r>
          </a:p>
          <a:p>
            <a:pPr>
              <a:lnSpc>
                <a:spcPct val="120000"/>
              </a:lnSpc>
              <a:spcBef>
                <a:spcPct val="0"/>
              </a:spcBef>
              <a:defRPr/>
            </a:pPr>
            <a:endParaRPr lang="ja-JP" altLang="en-US" sz="1200" dirty="0">
              <a:solidFill>
                <a:srgbClr val="545454"/>
              </a:solidFill>
              <a:latin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200" dirty="0">
                <a:solidFill>
                  <a:srgbClr val="545454"/>
                </a:solidFill>
                <a:latin typeface="Meiryo" panose="020B0604030504040204" pitchFamily="34" charset="-128"/>
              </a:rPr>
              <a:t>・パチンコ・パチスロの営業および機種、カジノ（企業広告含む）、ギャンブル</a:t>
            </a:r>
          </a:p>
          <a:p>
            <a:pPr>
              <a:lnSpc>
                <a:spcPct val="120000"/>
              </a:lnSpc>
              <a:spcBef>
                <a:spcPct val="0"/>
              </a:spcBef>
              <a:defRPr/>
            </a:pPr>
            <a:r>
              <a:rPr lang="ja-JP" altLang="en-US" sz="1200" dirty="0">
                <a:solidFill>
                  <a:srgbClr val="545454"/>
                </a:solidFill>
                <a:latin typeface="Meiryo" panose="020B0604030504040204" pitchFamily="34" charset="-128"/>
              </a:rPr>
              <a:t>・レーシック、美容整形・美容外科・美容皮膚科、その他医療機関全般</a:t>
            </a:r>
          </a:p>
          <a:p>
            <a:pPr>
              <a:lnSpc>
                <a:spcPct val="120000"/>
              </a:lnSpc>
              <a:spcBef>
                <a:spcPct val="0"/>
              </a:spcBef>
              <a:defRPr/>
            </a:pPr>
            <a:r>
              <a:rPr lang="ja-JP" altLang="en-US" sz="1200" dirty="0">
                <a:solidFill>
                  <a:srgbClr val="545454"/>
                </a:solidFill>
                <a:latin typeface="Meiryo" panose="020B0604030504040204" pitchFamily="34" charset="-128"/>
              </a:rPr>
              <a:t>・占い</a:t>
            </a:r>
          </a:p>
          <a:p>
            <a:pPr>
              <a:lnSpc>
                <a:spcPct val="120000"/>
              </a:lnSpc>
              <a:spcBef>
                <a:spcPct val="0"/>
              </a:spcBef>
              <a:defRPr/>
            </a:pPr>
            <a:r>
              <a:rPr lang="ja-JP" altLang="en-US" sz="1200" dirty="0">
                <a:solidFill>
                  <a:srgbClr val="545454"/>
                </a:solidFill>
                <a:latin typeface="Meiryo" panose="020B0604030504040204" pitchFamily="34" charset="-128"/>
              </a:rPr>
              <a:t>・出会い系サイト、結婚紹介（インターネット異性紹介事業）</a:t>
            </a:r>
          </a:p>
          <a:p>
            <a:pPr>
              <a:lnSpc>
                <a:spcPct val="120000"/>
              </a:lnSpc>
              <a:spcBef>
                <a:spcPct val="0"/>
              </a:spcBef>
              <a:defRPr/>
            </a:pPr>
            <a:r>
              <a:rPr lang="ja-JP" altLang="en-US" sz="1200" dirty="0">
                <a:solidFill>
                  <a:srgbClr val="545454"/>
                </a:solidFill>
                <a:latin typeface="Meiryo" panose="020B0604030504040204" pitchFamily="34" charset="-128"/>
              </a:rPr>
              <a:t>・団体による意見広告</a:t>
            </a:r>
          </a:p>
          <a:p>
            <a:pPr>
              <a:lnSpc>
                <a:spcPct val="120000"/>
              </a:lnSpc>
              <a:spcBef>
                <a:spcPct val="0"/>
              </a:spcBef>
              <a:defRPr/>
            </a:pPr>
            <a:r>
              <a:rPr lang="ja-JP" altLang="en-US" sz="1200" dirty="0">
                <a:solidFill>
                  <a:srgbClr val="545454"/>
                </a:solidFill>
                <a:latin typeface="Meiryo" panose="020B0604030504040204" pitchFamily="34" charset="-128"/>
              </a:rPr>
              <a:t>・宗教団体、活動</a:t>
            </a:r>
            <a:endParaRPr lang="en-US" altLang="ja-JP" sz="1200" dirty="0">
              <a:solidFill>
                <a:srgbClr val="545454"/>
              </a:solidFill>
              <a:latin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rPr>
              <a:t>・政党</a:t>
            </a:r>
          </a:p>
          <a:p>
            <a:pPr>
              <a:lnSpc>
                <a:spcPct val="120000"/>
              </a:lnSpc>
              <a:spcBef>
                <a:spcPct val="0"/>
              </a:spcBef>
              <a:defRPr/>
            </a:pPr>
            <a:r>
              <a:rPr lang="ja-JP" altLang="en-US" sz="1200" dirty="0">
                <a:solidFill>
                  <a:srgbClr val="545454"/>
                </a:solidFill>
                <a:latin typeface="Meiryo" panose="020B0604030504040204" pitchFamily="34" charset="-128"/>
              </a:rPr>
              <a:t>・たばこ、および喫煙に関連する情報全般（喫煙マナー、分煙など）</a:t>
            </a:r>
          </a:p>
        </p:txBody>
      </p:sp>
    </p:spTree>
    <p:extLst>
      <p:ext uri="{BB962C8B-B14F-4D97-AF65-F5344CB8AC3E}">
        <p14:creationId xmlns:p14="http://schemas.microsoft.com/office/powerpoint/2010/main" val="3042449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t>販売制限カテゴリー</a:t>
            </a:r>
          </a:p>
        </p:txBody>
      </p:sp>
      <p:sp>
        <p:nvSpPr>
          <p:cNvPr id="5" name="Text Box 1031">
            <a:extLst>
              <a:ext uri="{FF2B5EF4-FFF2-40B4-BE49-F238E27FC236}">
                <a16:creationId xmlns:a16="http://schemas.microsoft.com/office/drawing/2014/main" id="{7FDCFDE2-136E-2670-F10C-CF2C6198A0BA}"/>
              </a:ext>
            </a:extLst>
          </p:cNvPr>
          <p:cNvSpPr txBox="1">
            <a:spLocks noChangeArrowheads="1"/>
          </p:cNvSpPr>
          <p:nvPr/>
        </p:nvSpPr>
        <p:spPr bwMode="auto">
          <a:xfrm>
            <a:off x="479425" y="1089340"/>
            <a:ext cx="11233150" cy="1320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545454"/>
                </a:solidFill>
                <a:latin typeface="Meiryo" panose="020B0604030504040204" pitchFamily="34" charset="-128"/>
              </a:rPr>
              <a:t>以下の内容はメディア観点でお断りすることがございます。</a:t>
            </a:r>
          </a:p>
          <a:p>
            <a:pPr>
              <a:lnSpc>
                <a:spcPct val="120000"/>
              </a:lnSpc>
              <a:spcBef>
                <a:spcPct val="0"/>
              </a:spcBef>
              <a:defRPr/>
            </a:pPr>
            <a:endParaRPr lang="ja-JP" altLang="en-US" sz="1200" dirty="0">
              <a:solidFill>
                <a:srgbClr val="545454"/>
              </a:solidFill>
              <a:latin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rPr>
              <a:t>ユーザーの健康・生命を害したり不快感を与える可能性のあるもの</a:t>
            </a:r>
          </a:p>
          <a:p>
            <a:pPr>
              <a:lnSpc>
                <a:spcPct val="120000"/>
              </a:lnSpc>
              <a:spcBef>
                <a:spcPct val="0"/>
              </a:spcBef>
              <a:defRPr/>
            </a:pPr>
            <a:r>
              <a:rPr lang="ja-JP" altLang="en-US" sz="1200" dirty="0">
                <a:solidFill>
                  <a:srgbClr val="545454"/>
                </a:solidFill>
                <a:latin typeface="Meiryo" panose="020B0604030504040204" pitchFamily="34" charset="-128"/>
              </a:rPr>
              <a:t>コンプライアンス違反や訴訟などの法的リスク、不適切なものを助長する可能性があるもの</a:t>
            </a:r>
          </a:p>
          <a:p>
            <a:pPr>
              <a:lnSpc>
                <a:spcPct val="120000"/>
              </a:lnSpc>
              <a:spcBef>
                <a:spcPct val="0"/>
              </a:spcBef>
              <a:defRPr/>
            </a:pPr>
            <a:r>
              <a:rPr lang="ja-JP" altLang="en-US" sz="1200" dirty="0">
                <a:solidFill>
                  <a:srgbClr val="545454"/>
                </a:solidFill>
                <a:latin typeface="Meiryo" panose="020B0604030504040204" pitchFamily="34" charset="-128"/>
              </a:rPr>
              <a:t>子どもを含めユーザーに悪影響を及ぼす可能性のあるものおよびクライアント</a:t>
            </a:r>
            <a:r>
              <a:rPr lang="en-US" altLang="ja-JP" sz="1200" dirty="0">
                <a:solidFill>
                  <a:srgbClr val="545454"/>
                </a:solidFill>
                <a:latin typeface="Meiryo" panose="020B0604030504040204" pitchFamily="34" charset="-128"/>
              </a:rPr>
              <a:t>/</a:t>
            </a:r>
            <a:r>
              <a:rPr lang="ja-JP" altLang="en-US" sz="1200" dirty="0">
                <a:solidFill>
                  <a:srgbClr val="545454"/>
                </a:solidFill>
                <a:latin typeface="Meiryo" panose="020B0604030504040204" pitchFamily="34" charset="-128"/>
              </a:rPr>
              <a:t>当社の信用低下を招くもの</a:t>
            </a:r>
          </a:p>
          <a:p>
            <a:pPr>
              <a:lnSpc>
                <a:spcPct val="120000"/>
              </a:lnSpc>
              <a:spcBef>
                <a:spcPct val="0"/>
              </a:spcBef>
              <a:defRPr/>
            </a:pPr>
            <a:r>
              <a:rPr lang="ja-JP" altLang="en-US" sz="1200" dirty="0">
                <a:solidFill>
                  <a:srgbClr val="545454"/>
                </a:solidFill>
                <a:latin typeface="Meiryo" panose="020B0604030504040204" pitchFamily="34" charset="-128"/>
              </a:rPr>
              <a:t>訴求する内容がセンシティブで当社が不適切と判断したもの</a:t>
            </a:r>
          </a:p>
        </p:txBody>
      </p:sp>
    </p:spTree>
    <p:extLst>
      <p:ext uri="{BB962C8B-B14F-4D97-AF65-F5344CB8AC3E}">
        <p14:creationId xmlns:p14="http://schemas.microsoft.com/office/powerpoint/2010/main" val="2717945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F7C1C-2C1A-F672-7960-AAA4C3D5E426}"/>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4C1E265-F595-0C33-6AC6-20BB8B770FA6}"/>
              </a:ext>
            </a:extLst>
          </p:cNvPr>
          <p:cNvSpPr>
            <a:spLocks noGrp="1"/>
          </p:cNvSpPr>
          <p:nvPr>
            <p:ph type="body" sz="quarter" idx="19"/>
          </p:nvPr>
        </p:nvSpPr>
        <p:spPr/>
        <p:txBody>
          <a:bodyPr/>
          <a:lstStyle/>
          <a:p>
            <a:r>
              <a:rPr lang="ja-JP" altLang="en-US" dirty="0"/>
              <a:t>実施フロー</a:t>
            </a:r>
          </a:p>
        </p:txBody>
      </p:sp>
      <p:sp>
        <p:nvSpPr>
          <p:cNvPr id="8" name="テキスト プレースホルダー 7">
            <a:extLst>
              <a:ext uri="{FF2B5EF4-FFF2-40B4-BE49-F238E27FC236}">
                <a16:creationId xmlns:a16="http://schemas.microsoft.com/office/drawing/2014/main" id="{47922574-0242-E3B3-E49E-B97A8EEBB3F4}"/>
              </a:ext>
            </a:extLst>
          </p:cNvPr>
          <p:cNvSpPr>
            <a:spLocks noGrp="1"/>
          </p:cNvSpPr>
          <p:nvPr>
            <p:ph type="body" sz="quarter" idx="20"/>
          </p:nvPr>
        </p:nvSpPr>
        <p:spPr/>
        <p:txBody>
          <a:bodyPr/>
          <a:lstStyle/>
          <a:p>
            <a:r>
              <a:rPr lang="en-US" altLang="ja-JP" dirty="0"/>
              <a:t>03</a:t>
            </a:r>
            <a:endParaRPr lang="ja-JP" altLang="en-US" dirty="0"/>
          </a:p>
        </p:txBody>
      </p:sp>
      <p:pic>
        <p:nvPicPr>
          <p:cNvPr id="5" name="図プレースホルダー 10" descr="アイコン&#10;&#10;自動的に生成された説明">
            <a:extLst>
              <a:ext uri="{FF2B5EF4-FFF2-40B4-BE49-F238E27FC236}">
                <a16:creationId xmlns:a16="http://schemas.microsoft.com/office/drawing/2014/main" id="{B04B22E4-B9E4-00F4-96AB-94A3591FDC62}"/>
              </a:ext>
            </a:extLst>
          </p:cNvPr>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286142" y="3040869"/>
            <a:ext cx="1586282" cy="1464484"/>
          </a:xfrm>
          <a:prstGeom prst="rect">
            <a:avLst/>
          </a:prstGeom>
          <a:solidFill>
            <a:srgbClr val="FFFFFF"/>
          </a:solidFill>
        </p:spPr>
      </p:pic>
    </p:spTree>
    <p:extLst>
      <p:ext uri="{BB962C8B-B14F-4D97-AF65-F5344CB8AC3E}">
        <p14:creationId xmlns:p14="http://schemas.microsoft.com/office/powerpoint/2010/main" val="1140343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FA8DE-9CC6-8B23-3FCD-3F0AAF3F7CD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FDECBDB2-598C-C275-86DA-F806CE7D0B7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実施フロー</a:t>
            </a:r>
          </a:p>
        </p:txBody>
      </p:sp>
      <p:sp>
        <p:nvSpPr>
          <p:cNvPr id="13" name="テキスト プレースホルダー 1">
            <a:extLst>
              <a:ext uri="{FF2B5EF4-FFF2-40B4-BE49-F238E27FC236}">
                <a16:creationId xmlns:a16="http://schemas.microsoft.com/office/drawing/2014/main" id="{ABAEDD4E-C642-41D3-593D-2271B479DE62}"/>
              </a:ext>
            </a:extLst>
          </p:cNvPr>
          <p:cNvSpPr>
            <a:spLocks noGrp="1"/>
          </p:cNvSpPr>
          <p:nvPr>
            <p:ph type="body" sz="quarter" idx="10"/>
          </p:nvPr>
        </p:nvSpPr>
        <p:spPr>
          <a:xfrm>
            <a:off x="1887808" y="252000"/>
            <a:ext cx="8136904" cy="335028"/>
          </a:xfrm>
        </p:spPr>
        <p:txBody>
          <a:bodyPr/>
          <a:lstStyle/>
          <a:p>
            <a:r>
              <a:rPr lang="ja-JP" altLang="en-US" dirty="0">
                <a:solidFill>
                  <a:srgbClr val="00003E"/>
                </a:solidFill>
              </a:rPr>
              <a:t>実施フロー</a:t>
            </a:r>
          </a:p>
        </p:txBody>
      </p:sp>
      <p:pic>
        <p:nvPicPr>
          <p:cNvPr id="8" name="図プレースホルダー 8" descr="アイコン&#10;&#10;自動的に生成された説明">
            <a:extLst>
              <a:ext uri="{FF2B5EF4-FFF2-40B4-BE49-F238E27FC236}">
                <a16:creationId xmlns:a16="http://schemas.microsoft.com/office/drawing/2014/main" id="{D0C6FE41-884A-6091-59E1-9A8C756E6FD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テキスト ボックス 8">
            <a:extLst>
              <a:ext uri="{FF2B5EF4-FFF2-40B4-BE49-F238E27FC236}">
                <a16:creationId xmlns:a16="http://schemas.microsoft.com/office/drawing/2014/main" id="{5789413E-3CB0-68AB-CF07-D04C1FF9127E}"/>
              </a:ext>
            </a:extLst>
          </p:cNvPr>
          <p:cNvSpPr txBox="1"/>
          <p:nvPr/>
        </p:nvSpPr>
        <p:spPr>
          <a:xfrm>
            <a:off x="1461546" y="5947715"/>
            <a:ext cx="9358279" cy="657872"/>
          </a:xfrm>
          <a:prstGeom prst="rect">
            <a:avLst/>
          </a:prstGeom>
          <a:noFill/>
        </p:spPr>
        <p:txBody>
          <a:bodyPr wrap="square" lIns="0" tIns="0" rIns="0" bIns="0">
            <a:spAutoFit/>
          </a:bodyPr>
          <a:lstStyle/>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③の工程で弊社内確認を行います。社内指摘事項は、広告主様側で特別な理由がない限り修正いたします。 </a:t>
            </a:r>
            <a:endParaRPr kumimoji="0" lang="en-US" altLang="ja-JP" sz="900" kern="0" dirty="0">
              <a:solidFill>
                <a:srgbClr val="0D0D0D"/>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   </a:t>
            </a:r>
            <a:r>
              <a:rPr kumimoji="0" lang="ja-JP" altLang="en-US" sz="900" kern="0" dirty="0">
                <a:solidFill>
                  <a:srgbClr val="0D0D0D"/>
                </a:solidFill>
                <a:latin typeface="Meiryo" panose="020B0604030504040204" pitchFamily="34" charset="-128"/>
                <a:ea typeface="Meiryo" panose="020B0604030504040204" pitchFamily="34" charset="-128"/>
              </a:rPr>
              <a:t>ただし、制作の進捗状況により進行途中でスケジュールを変更させていただく場合があります。</a:t>
            </a:r>
            <a:endParaRPr kumimoji="0" lang="en-US" altLang="ja-JP" sz="900" kern="0" dirty="0">
              <a:solidFill>
                <a:srgbClr val="0D0D0D"/>
              </a:solidFill>
              <a:latin typeface="Meiryo" panose="020B0604030504040204" pitchFamily="34" charset="-128"/>
              <a:ea typeface="Meiryo" panose="020B0604030504040204" pitchFamily="34" charset="-128"/>
            </a:endParaRPr>
          </a:p>
        </p:txBody>
      </p:sp>
      <p:sp>
        <p:nvSpPr>
          <p:cNvPr id="10" name="ホームベース 22">
            <a:extLst>
              <a:ext uri="{FF2B5EF4-FFF2-40B4-BE49-F238E27FC236}">
                <a16:creationId xmlns:a16="http://schemas.microsoft.com/office/drawing/2014/main" id="{5F7C1010-E68E-0EE4-EF96-A8E49D8687E7}"/>
              </a:ext>
            </a:extLst>
          </p:cNvPr>
          <p:cNvSpPr/>
          <p:nvPr/>
        </p:nvSpPr>
        <p:spPr>
          <a:xfrm>
            <a:off x="8767274" y="1245709"/>
            <a:ext cx="1800000"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11" name="ホームベース 23">
            <a:extLst>
              <a:ext uri="{FF2B5EF4-FFF2-40B4-BE49-F238E27FC236}">
                <a16:creationId xmlns:a16="http://schemas.microsoft.com/office/drawing/2014/main" id="{1A16CE67-4487-2491-339E-4B8D6E604D12}"/>
              </a:ext>
            </a:extLst>
          </p:cNvPr>
          <p:cNvSpPr/>
          <p:nvPr/>
        </p:nvSpPr>
        <p:spPr>
          <a:xfrm>
            <a:off x="7309918" y="1245709"/>
            <a:ext cx="1800000" cy="756000"/>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12" name="円/楕円 24">
            <a:extLst>
              <a:ext uri="{FF2B5EF4-FFF2-40B4-BE49-F238E27FC236}">
                <a16:creationId xmlns:a16="http://schemas.microsoft.com/office/drawing/2014/main" id="{25FB4C5F-6549-2BBC-93DC-D077EFEDA694}"/>
              </a:ext>
            </a:extLst>
          </p:cNvPr>
          <p:cNvSpPr>
            <a:spLocks noChangeAspect="1"/>
          </p:cNvSpPr>
          <p:nvPr/>
        </p:nvSpPr>
        <p:spPr>
          <a:xfrm>
            <a:off x="7549361" y="939619"/>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4" name="ホームベース 25">
            <a:extLst>
              <a:ext uri="{FF2B5EF4-FFF2-40B4-BE49-F238E27FC236}">
                <a16:creationId xmlns:a16="http://schemas.microsoft.com/office/drawing/2014/main" id="{D702259E-CB5E-1949-D90F-47EF2F6F5DE3}"/>
              </a:ext>
            </a:extLst>
          </p:cNvPr>
          <p:cNvSpPr/>
          <p:nvPr/>
        </p:nvSpPr>
        <p:spPr>
          <a:xfrm>
            <a:off x="5852560" y="1245709"/>
            <a:ext cx="1800000" cy="756000"/>
          </a:xfrm>
          <a:prstGeom prst="homePlate">
            <a:avLst/>
          </a:prstGeom>
          <a:solidFill>
            <a:srgbClr val="E5E5EB"/>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D0D0D"/>
                </a:solidFill>
                <a:latin typeface="Meiryo" panose="020B0604030504040204" pitchFamily="34" charset="-128"/>
                <a:ea typeface="Meiryo" panose="020B0604030504040204" pitchFamily="34" charset="-128"/>
              </a:rPr>
              <a:t>テストアップ</a:t>
            </a:r>
            <a:r>
              <a:rPr kumimoji="0" lang="ja-JP" altLang="en-US" sz="1100" b="1" kern="0" spc="100" dirty="0">
                <a:solidFill>
                  <a:srgbClr val="FFFFFF"/>
                </a:solidFill>
                <a:latin typeface="Meiryo" panose="020B0604030504040204" pitchFamily="34" charset="-128"/>
                <a:ea typeface="Meiryo" panose="020B0604030504040204" pitchFamily="34" charset="-128"/>
              </a:rPr>
              <a:t>　</a:t>
            </a:r>
          </a:p>
        </p:txBody>
      </p:sp>
      <p:sp>
        <p:nvSpPr>
          <p:cNvPr id="15" name="円/楕円 26">
            <a:extLst>
              <a:ext uri="{FF2B5EF4-FFF2-40B4-BE49-F238E27FC236}">
                <a16:creationId xmlns:a16="http://schemas.microsoft.com/office/drawing/2014/main" id="{1354ED49-DD43-6C53-4AD9-D47217A978A4}"/>
              </a:ext>
            </a:extLst>
          </p:cNvPr>
          <p:cNvSpPr>
            <a:spLocks noChangeAspect="1"/>
          </p:cNvSpPr>
          <p:nvPr/>
        </p:nvSpPr>
        <p:spPr>
          <a:xfrm>
            <a:off x="6140686" y="939619"/>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D0D0D"/>
                </a:solidFill>
                <a:latin typeface="Meiryo" panose="020B0604030504040204" pitchFamily="34" charset="-128"/>
                <a:ea typeface="Meiryo" panose="020B0604030504040204" pitchFamily="34" charset="-128"/>
              </a:rPr>
              <a:t>4</a:t>
            </a:r>
            <a:endParaRPr kumimoji="0" lang="ja-JP" altLang="en-US" sz="1200" b="1" kern="0" dirty="0">
              <a:solidFill>
                <a:srgbClr val="0D0D0D"/>
              </a:solidFill>
              <a:latin typeface="Meiryo" panose="020B0604030504040204" pitchFamily="34" charset="-128"/>
              <a:ea typeface="Meiryo" panose="020B0604030504040204" pitchFamily="34" charset="-128"/>
            </a:endParaRPr>
          </a:p>
        </p:txBody>
      </p:sp>
      <p:sp>
        <p:nvSpPr>
          <p:cNvPr id="16" name="ホームベース 27">
            <a:extLst>
              <a:ext uri="{FF2B5EF4-FFF2-40B4-BE49-F238E27FC236}">
                <a16:creationId xmlns:a16="http://schemas.microsoft.com/office/drawing/2014/main" id="{5F05653C-77E5-540E-1011-92C1332CA030}"/>
              </a:ext>
            </a:extLst>
          </p:cNvPr>
          <p:cNvSpPr/>
          <p:nvPr/>
        </p:nvSpPr>
        <p:spPr>
          <a:xfrm>
            <a:off x="4270074" y="1245709"/>
            <a:ext cx="2005597"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デザイン</a:t>
            </a:r>
            <a:r>
              <a:rPr kumimoji="0" lang="en-US" altLang="ja-JP" sz="1100" b="1" kern="0" spc="100" dirty="0">
                <a:solidFill>
                  <a:srgbClr val="FFFFFF"/>
                </a:solidFill>
                <a:latin typeface="Meiryo" panose="020B0604030504040204" pitchFamily="34" charset="-128"/>
                <a:ea typeface="Meiryo" panose="020B0604030504040204" pitchFamily="34" charset="-128"/>
              </a:rPr>
              <a:t>/</a:t>
            </a:r>
            <a:r>
              <a:rPr kumimoji="0" lang="ja-JP" altLang="en-US" sz="1100" b="1" kern="0" spc="100" dirty="0">
                <a:solidFill>
                  <a:srgbClr val="FFFFFF"/>
                </a:solidFill>
                <a:latin typeface="Meiryo" panose="020B0604030504040204" pitchFamily="34" charset="-128"/>
                <a:ea typeface="Meiryo" panose="020B0604030504040204" pitchFamily="34" charset="-128"/>
              </a:rPr>
              <a:t>原稿</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確定</a:t>
            </a:r>
          </a:p>
        </p:txBody>
      </p:sp>
      <p:sp>
        <p:nvSpPr>
          <p:cNvPr id="17" name="円/楕円 28">
            <a:extLst>
              <a:ext uri="{FF2B5EF4-FFF2-40B4-BE49-F238E27FC236}">
                <a16:creationId xmlns:a16="http://schemas.microsoft.com/office/drawing/2014/main" id="{3AAF9663-C2A2-A00E-546D-00609EFAC3A8}"/>
              </a:ext>
            </a:extLst>
          </p:cNvPr>
          <p:cNvSpPr>
            <a:spLocks noChangeAspect="1"/>
          </p:cNvSpPr>
          <p:nvPr/>
        </p:nvSpPr>
        <p:spPr>
          <a:xfrm>
            <a:off x="4597255" y="939619"/>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ホームベース 29">
            <a:extLst>
              <a:ext uri="{FF2B5EF4-FFF2-40B4-BE49-F238E27FC236}">
                <a16:creationId xmlns:a16="http://schemas.microsoft.com/office/drawing/2014/main" id="{36AA877E-DE0A-5697-422B-AFD1FF6F25EB}"/>
              </a:ext>
            </a:extLst>
          </p:cNvPr>
          <p:cNvSpPr/>
          <p:nvPr/>
        </p:nvSpPr>
        <p:spPr>
          <a:xfrm>
            <a:off x="2937844" y="1245709"/>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構成案確定</a:t>
            </a:r>
          </a:p>
        </p:txBody>
      </p:sp>
      <p:sp>
        <p:nvSpPr>
          <p:cNvPr id="19" name="円/楕円 30">
            <a:extLst>
              <a:ext uri="{FF2B5EF4-FFF2-40B4-BE49-F238E27FC236}">
                <a16:creationId xmlns:a16="http://schemas.microsoft.com/office/drawing/2014/main" id="{259F1C9E-426C-B288-8805-669F35D11294}"/>
              </a:ext>
            </a:extLst>
          </p:cNvPr>
          <p:cNvSpPr>
            <a:spLocks noChangeAspect="1"/>
          </p:cNvSpPr>
          <p:nvPr/>
        </p:nvSpPr>
        <p:spPr>
          <a:xfrm>
            <a:off x="3121202" y="939619"/>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0" name="ホームベース 31">
            <a:extLst>
              <a:ext uri="{FF2B5EF4-FFF2-40B4-BE49-F238E27FC236}">
                <a16:creationId xmlns:a16="http://schemas.microsoft.com/office/drawing/2014/main" id="{129F5A7E-C9EC-2565-CB33-6DD438B62145}"/>
              </a:ext>
            </a:extLst>
          </p:cNvPr>
          <p:cNvSpPr/>
          <p:nvPr/>
        </p:nvSpPr>
        <p:spPr>
          <a:xfrm>
            <a:off x="1480486" y="1245709"/>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オリエンテーション</a:t>
            </a:r>
          </a:p>
        </p:txBody>
      </p:sp>
      <p:sp>
        <p:nvSpPr>
          <p:cNvPr id="21" name="円/楕円 32">
            <a:extLst>
              <a:ext uri="{FF2B5EF4-FFF2-40B4-BE49-F238E27FC236}">
                <a16:creationId xmlns:a16="http://schemas.microsoft.com/office/drawing/2014/main" id="{EAD92AE6-38AD-82B4-F0A1-C61D334C9EFC}"/>
              </a:ext>
            </a:extLst>
          </p:cNvPr>
          <p:cNvSpPr>
            <a:spLocks noChangeAspect="1"/>
          </p:cNvSpPr>
          <p:nvPr/>
        </p:nvSpPr>
        <p:spPr>
          <a:xfrm>
            <a:off x="1645149" y="939619"/>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cxnSp>
        <p:nvCxnSpPr>
          <p:cNvPr id="22" name="直線矢印コネクタ 21">
            <a:extLst>
              <a:ext uri="{FF2B5EF4-FFF2-40B4-BE49-F238E27FC236}">
                <a16:creationId xmlns:a16="http://schemas.microsoft.com/office/drawing/2014/main" id="{AF69E1F9-6B44-5055-EE9B-84C83482F772}"/>
              </a:ext>
            </a:extLst>
          </p:cNvPr>
          <p:cNvCxnSpPr>
            <a:cxnSpLocks/>
          </p:cNvCxnSpPr>
          <p:nvPr/>
        </p:nvCxnSpPr>
        <p:spPr>
          <a:xfrm>
            <a:off x="1490249" y="2712687"/>
            <a:ext cx="8782215" cy="0"/>
          </a:xfrm>
          <a:prstGeom prst="straightConnector1">
            <a:avLst/>
          </a:prstGeom>
          <a:noFill/>
          <a:ln w="28575" cap="flat" cmpd="sng" algn="ctr">
            <a:solidFill>
              <a:srgbClr val="00003E"/>
            </a:solidFill>
            <a:prstDash val="sysDot"/>
            <a:headEnd type="triangle" w="lg" len="med"/>
            <a:tailEnd type="triangle" w="lg" len="med"/>
          </a:ln>
          <a:effectLst/>
        </p:spPr>
      </p:cxnSp>
      <p:sp>
        <p:nvSpPr>
          <p:cNvPr id="23" name="object 39">
            <a:extLst>
              <a:ext uri="{FF2B5EF4-FFF2-40B4-BE49-F238E27FC236}">
                <a16:creationId xmlns:a16="http://schemas.microsoft.com/office/drawing/2014/main" id="{32B7AE73-61D6-A56E-6BD5-7829EC66D29F}"/>
              </a:ext>
            </a:extLst>
          </p:cNvPr>
          <p:cNvSpPr/>
          <p:nvPr/>
        </p:nvSpPr>
        <p:spPr>
          <a:xfrm>
            <a:off x="3937571" y="2581476"/>
            <a:ext cx="3887570" cy="288000"/>
          </a:xfrm>
          <a:prstGeom prst="roundRect">
            <a:avLst>
              <a:gd name="adj" fmla="val 50000"/>
            </a:avLst>
          </a:prstGeom>
          <a:solidFill>
            <a:srgbClr val="FFFFFF"/>
          </a:solidFill>
          <a:ln w="19050" cap="flat" cmpd="sng" algn="ctr">
            <a:solidFill>
              <a:srgbClr val="00003E"/>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dirty="0">
                <a:solidFill>
                  <a:srgbClr val="00003E"/>
                </a:solidFill>
                <a:latin typeface="Meiryo" panose="020B0604030504040204" pitchFamily="34" charset="-128"/>
                <a:ea typeface="Meiryo" panose="020B0604030504040204" pitchFamily="34" charset="-128"/>
                <a:cs typeface="Calibri" panose="020F0502020204030204"/>
              </a:rPr>
              <a:t>オリエン</a:t>
            </a:r>
            <a:r>
              <a:rPr kumimoji="0" lang="en-US" altLang="ja-JP" sz="1000" b="1" kern="0" spc="300" dirty="0">
                <a:solidFill>
                  <a:srgbClr val="00003E"/>
                </a:solidFill>
                <a:latin typeface="Meiryo" panose="020B0604030504040204" pitchFamily="34" charset="-128"/>
                <a:ea typeface="Meiryo" panose="020B0604030504040204" pitchFamily="34" charset="-128"/>
                <a:cs typeface="Calibri" panose="020F0502020204030204"/>
              </a:rPr>
              <a:t>-</a:t>
            </a:r>
            <a:r>
              <a:rPr kumimoji="0" lang="ja-JP" altLang="en-US" sz="1000" b="1" kern="0" spc="300" dirty="0">
                <a:solidFill>
                  <a:srgbClr val="00003E"/>
                </a:solidFill>
                <a:latin typeface="Meiryo" panose="020B0604030504040204" pitchFamily="34" charset="-128"/>
                <a:ea typeface="Meiryo" panose="020B0604030504040204" pitchFamily="34" charset="-128"/>
                <a:cs typeface="Calibri" panose="020F0502020204030204"/>
              </a:rPr>
              <a:t>掲載開始</a:t>
            </a:r>
            <a:r>
              <a:rPr kumimoji="0" lang="en-US" altLang="ja-JP" sz="1000" b="1" kern="0" spc="300" dirty="0">
                <a:solidFill>
                  <a:srgbClr val="00003E"/>
                </a:solidFill>
                <a:latin typeface="Meiryo" panose="020B0604030504040204" pitchFamily="34" charset="-128"/>
                <a:ea typeface="Meiryo" panose="020B0604030504040204" pitchFamily="34" charset="-128"/>
                <a:cs typeface="Calibri" panose="020F0502020204030204"/>
              </a:rPr>
              <a:t>  2</a:t>
            </a:r>
            <a:r>
              <a:rPr kumimoji="0" lang="ja-JP" altLang="en-US" sz="1000" b="1" kern="0" spc="300" dirty="0">
                <a:solidFill>
                  <a:srgbClr val="00003E"/>
                </a:solidFill>
                <a:latin typeface="Meiryo" panose="020B0604030504040204" pitchFamily="34" charset="-128"/>
                <a:ea typeface="Meiryo" panose="020B0604030504040204" pitchFamily="34" charset="-128"/>
                <a:cs typeface="Calibri" panose="020F0502020204030204"/>
              </a:rPr>
              <a:t>ヶ月</a:t>
            </a:r>
            <a:endParaRPr kumimoji="0" lang="en-US" altLang="ja-JP" sz="1000" b="1" kern="0" spc="300" dirty="0">
              <a:solidFill>
                <a:srgbClr val="00003E"/>
              </a:solidFill>
              <a:latin typeface="Meiryo" panose="020B0604030504040204" pitchFamily="34" charset="-128"/>
              <a:ea typeface="Meiryo" panose="020B0604030504040204" pitchFamily="34" charset="-128"/>
              <a:cs typeface="Calibri" panose="020F0502020204030204"/>
            </a:endParaRPr>
          </a:p>
        </p:txBody>
      </p:sp>
      <p:cxnSp>
        <p:nvCxnSpPr>
          <p:cNvPr id="24" name="直線矢印コネクタ 23">
            <a:extLst>
              <a:ext uri="{FF2B5EF4-FFF2-40B4-BE49-F238E27FC236}">
                <a16:creationId xmlns:a16="http://schemas.microsoft.com/office/drawing/2014/main" id="{580BAC08-BAE5-2372-3878-3B6592F4D461}"/>
              </a:ext>
            </a:extLst>
          </p:cNvPr>
          <p:cNvCxnSpPr>
            <a:cxnSpLocks/>
          </p:cNvCxnSpPr>
          <p:nvPr/>
        </p:nvCxnSpPr>
        <p:spPr>
          <a:xfrm>
            <a:off x="1480486" y="2241048"/>
            <a:ext cx="1544423" cy="0"/>
          </a:xfrm>
          <a:prstGeom prst="straightConnector1">
            <a:avLst/>
          </a:prstGeom>
          <a:noFill/>
          <a:ln w="19050" cap="flat" cmpd="sng" algn="ctr">
            <a:solidFill>
              <a:schemeClr val="tx2"/>
            </a:solidFill>
            <a:prstDash val="solid"/>
            <a:headEnd type="stealth" w="lg" len="med"/>
            <a:tailEnd type="stealth" w="lg" len="med"/>
          </a:ln>
          <a:effectLst/>
        </p:spPr>
      </p:cxnSp>
      <p:sp>
        <p:nvSpPr>
          <p:cNvPr id="25" name="object 39">
            <a:extLst>
              <a:ext uri="{FF2B5EF4-FFF2-40B4-BE49-F238E27FC236}">
                <a16:creationId xmlns:a16="http://schemas.microsoft.com/office/drawing/2014/main" id="{8793C462-E92E-CEFE-FB7A-F88EFFFD0E3B}"/>
              </a:ext>
            </a:extLst>
          </p:cNvPr>
          <p:cNvSpPr/>
          <p:nvPr/>
        </p:nvSpPr>
        <p:spPr>
          <a:xfrm>
            <a:off x="1960353" y="2149345"/>
            <a:ext cx="823792" cy="227216"/>
          </a:xfrm>
          <a:prstGeom prst="roundRect">
            <a:avLst>
              <a:gd name="adj" fmla="val 50000"/>
            </a:avLst>
          </a:prstGeom>
          <a:solidFill>
            <a:srgbClr val="FFFFFF"/>
          </a:solidFill>
          <a:ln w="19050"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defRPr/>
            </a:pP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掲載</a:t>
            </a:r>
            <a:r>
              <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rPr>
              <a:t>2</a:t>
            </a: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ヶ月前</a:t>
            </a:r>
            <a:endPar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endParaRPr>
          </a:p>
        </p:txBody>
      </p:sp>
      <p:cxnSp>
        <p:nvCxnSpPr>
          <p:cNvPr id="26" name="直線矢印コネクタ 25">
            <a:extLst>
              <a:ext uri="{FF2B5EF4-FFF2-40B4-BE49-F238E27FC236}">
                <a16:creationId xmlns:a16="http://schemas.microsoft.com/office/drawing/2014/main" id="{967AE17B-736B-F5FB-9021-327C489D3B3F}"/>
              </a:ext>
            </a:extLst>
          </p:cNvPr>
          <p:cNvCxnSpPr>
            <a:cxnSpLocks/>
          </p:cNvCxnSpPr>
          <p:nvPr/>
        </p:nvCxnSpPr>
        <p:spPr>
          <a:xfrm>
            <a:off x="3024909" y="2241048"/>
            <a:ext cx="3069136" cy="0"/>
          </a:xfrm>
          <a:prstGeom prst="straightConnector1">
            <a:avLst/>
          </a:prstGeom>
          <a:noFill/>
          <a:ln w="19050" cap="flat" cmpd="sng" algn="ctr">
            <a:solidFill>
              <a:schemeClr val="tx2"/>
            </a:solidFill>
            <a:prstDash val="solid"/>
            <a:headEnd type="stealth" w="lg" len="med"/>
            <a:tailEnd type="stealth" w="lg" len="med"/>
          </a:ln>
          <a:effectLst/>
        </p:spPr>
      </p:cxnSp>
      <p:sp>
        <p:nvSpPr>
          <p:cNvPr id="27" name="object 39">
            <a:extLst>
              <a:ext uri="{FF2B5EF4-FFF2-40B4-BE49-F238E27FC236}">
                <a16:creationId xmlns:a16="http://schemas.microsoft.com/office/drawing/2014/main" id="{294DDE42-14FB-D1C6-F42C-53C51CBD2B4E}"/>
              </a:ext>
            </a:extLst>
          </p:cNvPr>
          <p:cNvSpPr/>
          <p:nvPr/>
        </p:nvSpPr>
        <p:spPr>
          <a:xfrm>
            <a:off x="4072895" y="2149345"/>
            <a:ext cx="823792" cy="227216"/>
          </a:xfrm>
          <a:prstGeom prst="roundRect">
            <a:avLst>
              <a:gd name="adj" fmla="val 50000"/>
            </a:avLst>
          </a:prstGeom>
          <a:solidFill>
            <a:srgbClr val="FFFFFF"/>
          </a:solidFill>
          <a:ln w="19050"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defRPr/>
            </a:pP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掲載</a:t>
            </a:r>
            <a:r>
              <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rPr>
              <a:t>1</a:t>
            </a: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ヶ月前</a:t>
            </a:r>
            <a:endPar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endParaRPr>
          </a:p>
        </p:txBody>
      </p:sp>
      <p:cxnSp>
        <p:nvCxnSpPr>
          <p:cNvPr id="28" name="直線矢印コネクタ 27">
            <a:extLst>
              <a:ext uri="{FF2B5EF4-FFF2-40B4-BE49-F238E27FC236}">
                <a16:creationId xmlns:a16="http://schemas.microsoft.com/office/drawing/2014/main" id="{78359EA6-9DDC-C4BA-0D08-59C49BE2F676}"/>
              </a:ext>
            </a:extLst>
          </p:cNvPr>
          <p:cNvCxnSpPr>
            <a:cxnSpLocks/>
          </p:cNvCxnSpPr>
          <p:nvPr/>
        </p:nvCxnSpPr>
        <p:spPr>
          <a:xfrm>
            <a:off x="6096000" y="2241048"/>
            <a:ext cx="2751673" cy="0"/>
          </a:xfrm>
          <a:prstGeom prst="straightConnector1">
            <a:avLst/>
          </a:prstGeom>
          <a:noFill/>
          <a:ln w="19050" cap="flat" cmpd="sng" algn="ctr">
            <a:solidFill>
              <a:schemeClr val="tx2"/>
            </a:solidFill>
            <a:prstDash val="solid"/>
            <a:headEnd type="stealth" w="lg" len="med"/>
            <a:tailEnd type="stealth" w="lg" len="med"/>
          </a:ln>
          <a:effectLst/>
        </p:spPr>
      </p:cxnSp>
      <p:sp>
        <p:nvSpPr>
          <p:cNvPr id="29" name="object 39">
            <a:extLst>
              <a:ext uri="{FF2B5EF4-FFF2-40B4-BE49-F238E27FC236}">
                <a16:creationId xmlns:a16="http://schemas.microsoft.com/office/drawing/2014/main" id="{365529E6-3DA4-F8E4-6B67-C4B85F0FDB0E}"/>
              </a:ext>
            </a:extLst>
          </p:cNvPr>
          <p:cNvSpPr/>
          <p:nvPr/>
        </p:nvSpPr>
        <p:spPr>
          <a:xfrm>
            <a:off x="7040857" y="2149345"/>
            <a:ext cx="823792" cy="227216"/>
          </a:xfrm>
          <a:prstGeom prst="roundRect">
            <a:avLst>
              <a:gd name="adj" fmla="val 50000"/>
            </a:avLst>
          </a:prstGeom>
          <a:solidFill>
            <a:srgbClr val="FFFFFF"/>
          </a:solidFill>
          <a:ln w="19050"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defRPr/>
            </a:pP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掲載</a:t>
            </a:r>
            <a:r>
              <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rPr>
              <a:t>2</a:t>
            </a:r>
            <a:r>
              <a:rPr kumimoji="0" lang="ja-JP" altLang="en-US" sz="1050" b="1" kern="0" dirty="0">
                <a:solidFill>
                  <a:schemeClr val="tx2"/>
                </a:solidFill>
                <a:latin typeface="Meiryo" panose="020B0604030504040204" pitchFamily="34" charset="-128"/>
                <a:ea typeface="Meiryo" panose="020B0604030504040204" pitchFamily="34" charset="-128"/>
                <a:cs typeface="Calibri" panose="020F0502020204030204"/>
              </a:rPr>
              <a:t>週間前</a:t>
            </a:r>
            <a:endPar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endParaRPr>
          </a:p>
        </p:txBody>
      </p:sp>
      <p:cxnSp>
        <p:nvCxnSpPr>
          <p:cNvPr id="30" name="直線コネクタ 29">
            <a:extLst>
              <a:ext uri="{FF2B5EF4-FFF2-40B4-BE49-F238E27FC236}">
                <a16:creationId xmlns:a16="http://schemas.microsoft.com/office/drawing/2014/main" id="{982A6E88-E92A-E7D0-5035-CACF439A5F16}"/>
              </a:ext>
            </a:extLst>
          </p:cNvPr>
          <p:cNvCxnSpPr/>
          <p:nvPr/>
        </p:nvCxnSpPr>
        <p:spPr>
          <a:xfrm>
            <a:off x="3042493" y="2023481"/>
            <a:ext cx="0" cy="432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E560E053-B9C5-D5C2-0906-D7974DCCD1D2}"/>
              </a:ext>
            </a:extLst>
          </p:cNvPr>
          <p:cNvCxnSpPr/>
          <p:nvPr/>
        </p:nvCxnSpPr>
        <p:spPr>
          <a:xfrm>
            <a:off x="6094045" y="2023481"/>
            <a:ext cx="0" cy="432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51F27483-DACF-C8A3-93BA-8529D4875DB8}"/>
              </a:ext>
            </a:extLst>
          </p:cNvPr>
          <p:cNvCxnSpPr/>
          <p:nvPr/>
        </p:nvCxnSpPr>
        <p:spPr>
          <a:xfrm>
            <a:off x="8847673" y="2023481"/>
            <a:ext cx="0" cy="432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71DB6F2C-EDB2-158B-4783-44A0CDBC1C8B}"/>
              </a:ext>
            </a:extLst>
          </p:cNvPr>
          <p:cNvCxnSpPr>
            <a:cxnSpLocks/>
          </p:cNvCxnSpPr>
          <p:nvPr/>
        </p:nvCxnSpPr>
        <p:spPr>
          <a:xfrm>
            <a:off x="8847673" y="2241048"/>
            <a:ext cx="1414184" cy="0"/>
          </a:xfrm>
          <a:prstGeom prst="straightConnector1">
            <a:avLst/>
          </a:prstGeom>
          <a:noFill/>
          <a:ln w="19050" cap="flat" cmpd="sng" algn="ctr">
            <a:solidFill>
              <a:schemeClr val="tx2"/>
            </a:solidFill>
            <a:prstDash val="solid"/>
            <a:headEnd type="stealth" w="lg" len="med"/>
            <a:tailEnd type="stealth" w="lg" len="med"/>
          </a:ln>
          <a:effectLst/>
        </p:spPr>
      </p:cxnSp>
      <p:sp>
        <p:nvSpPr>
          <p:cNvPr id="34" name="object 39">
            <a:extLst>
              <a:ext uri="{FF2B5EF4-FFF2-40B4-BE49-F238E27FC236}">
                <a16:creationId xmlns:a16="http://schemas.microsoft.com/office/drawing/2014/main" id="{67EAA6D3-2E67-7F55-882C-AE1007EA1826}"/>
              </a:ext>
            </a:extLst>
          </p:cNvPr>
          <p:cNvSpPr/>
          <p:nvPr/>
        </p:nvSpPr>
        <p:spPr>
          <a:xfrm>
            <a:off x="9079299" y="2149345"/>
            <a:ext cx="601117" cy="227216"/>
          </a:xfrm>
          <a:prstGeom prst="roundRect">
            <a:avLst>
              <a:gd name="adj" fmla="val 50000"/>
            </a:avLst>
          </a:prstGeom>
          <a:solidFill>
            <a:srgbClr val="FFFFFF"/>
          </a:solidFill>
          <a:ln w="19050"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a:defRPr/>
            </a:pPr>
            <a:r>
              <a:rPr kumimoji="0" lang="ja-JP" altLang="en-US" sz="1050" b="1" kern="0">
                <a:solidFill>
                  <a:schemeClr val="tx2"/>
                </a:solidFill>
                <a:latin typeface="Meiryo" panose="020B0604030504040204" pitchFamily="34" charset="-128"/>
                <a:ea typeface="Meiryo" panose="020B0604030504040204" pitchFamily="34" charset="-128"/>
                <a:cs typeface="Calibri" panose="020F0502020204030204"/>
              </a:rPr>
              <a:t>掲載開始</a:t>
            </a:r>
            <a:endParaRPr kumimoji="0" lang="en-US" altLang="ja-JP" sz="1050" b="1" kern="0" dirty="0">
              <a:solidFill>
                <a:schemeClr val="tx2"/>
              </a:solidFill>
              <a:latin typeface="Meiryo" panose="020B0604030504040204" pitchFamily="34" charset="-128"/>
              <a:ea typeface="Meiryo" panose="020B0604030504040204" pitchFamily="34" charset="-128"/>
              <a:cs typeface="Calibri" panose="020F0502020204030204"/>
            </a:endParaRPr>
          </a:p>
        </p:txBody>
      </p:sp>
      <p:sp>
        <p:nvSpPr>
          <p:cNvPr id="35" name="テキスト ボックス 34">
            <a:extLst>
              <a:ext uri="{FF2B5EF4-FFF2-40B4-BE49-F238E27FC236}">
                <a16:creationId xmlns:a16="http://schemas.microsoft.com/office/drawing/2014/main" id="{97CB9323-1FED-DB99-E091-B0E78D1EEE7A}"/>
              </a:ext>
            </a:extLst>
          </p:cNvPr>
          <p:cNvSpPr txBox="1"/>
          <p:nvPr/>
        </p:nvSpPr>
        <p:spPr>
          <a:xfrm>
            <a:off x="1833714" y="2976692"/>
            <a:ext cx="8733560" cy="3016210"/>
          </a:xfrm>
          <a:prstGeom prst="rect">
            <a:avLst/>
          </a:prstGeom>
          <a:noFill/>
        </p:spPr>
        <p:txBody>
          <a:bodyPr wrap="square" anchor="t">
            <a:spAutoFit/>
          </a:bodyPr>
          <a:lstStyle/>
          <a:p>
            <a:pPr>
              <a:defRPr/>
            </a:pPr>
            <a:r>
              <a:rPr kumimoji="0" lang="ja-JP" altLang="en-US" sz="1200" b="1" kern="0" dirty="0">
                <a:solidFill>
                  <a:srgbClr val="545454"/>
                </a:solidFill>
                <a:latin typeface="メイリオ"/>
              </a:rPr>
              <a:t>①</a:t>
            </a:r>
            <a:r>
              <a:rPr kumimoji="0" lang="ja-JP" altLang="en-US" sz="500" b="1" kern="0" dirty="0">
                <a:solidFill>
                  <a:srgbClr val="545454"/>
                </a:solidFill>
                <a:latin typeface="メイリオ"/>
              </a:rPr>
              <a:t>　</a:t>
            </a:r>
            <a:r>
              <a:rPr kumimoji="0" lang="ja-JP" altLang="en-US" sz="1200" b="1" kern="0" dirty="0">
                <a:solidFill>
                  <a:srgbClr val="545454"/>
                </a:solidFill>
                <a:latin typeface="メイリオ"/>
              </a:rPr>
              <a:t>オリエンテーション実施</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事前にヒアリングシートを記入いただいた上でオリエンテーションを実施。ターゲットや訴求ポイントなど企画目的を明確にします。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事前にお渡ししているエントリーシートへの記入をお願いします。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a:t>
            </a: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制作・掲載内容が固まり次第、代理店様より、所定の手続きにて正式にお申し込みいただきます。</a:t>
            </a:r>
          </a:p>
          <a:p>
            <a:pPr>
              <a:defRPr/>
            </a:pPr>
            <a:endParaRPr kumimoji="0" lang="ja-JP" altLang="en-US" sz="500" kern="0" dirty="0">
              <a:solidFill>
                <a:srgbClr val="545454"/>
              </a:solidFill>
              <a:latin typeface="メイリオ"/>
            </a:endParaRPr>
          </a:p>
          <a:p>
            <a:pPr>
              <a:defRPr/>
            </a:pPr>
            <a:r>
              <a:rPr kumimoji="0" lang="ja-JP" altLang="en-US" sz="1200" b="1" kern="0" dirty="0">
                <a:solidFill>
                  <a:srgbClr val="545454"/>
                </a:solidFill>
                <a:latin typeface="メイリオ"/>
              </a:rPr>
              <a:t>②</a:t>
            </a:r>
            <a:r>
              <a:rPr kumimoji="0" lang="ja-JP" altLang="en-US" sz="500" b="1" kern="0" dirty="0">
                <a:solidFill>
                  <a:srgbClr val="545454"/>
                </a:solidFill>
                <a:latin typeface="メイリオ"/>
              </a:rPr>
              <a:t>　</a:t>
            </a:r>
            <a:r>
              <a:rPr kumimoji="0" lang="ja-JP" altLang="en-US" sz="1200" b="1" kern="0" dirty="0">
                <a:solidFill>
                  <a:srgbClr val="545454"/>
                </a:solidFill>
                <a:latin typeface="メイリオ"/>
              </a:rPr>
              <a:t>構成案のご提出</a:t>
            </a:r>
            <a:r>
              <a:rPr kumimoji="0" lang="en-US" altLang="ja-JP" sz="1200" b="1" kern="0" dirty="0">
                <a:solidFill>
                  <a:srgbClr val="545454"/>
                </a:solidFill>
                <a:latin typeface="メイリオ"/>
              </a:rPr>
              <a:t>/</a:t>
            </a:r>
            <a:r>
              <a:rPr kumimoji="0" lang="ja-JP" altLang="en-US" sz="1200" b="1" kern="0" dirty="0">
                <a:solidFill>
                  <a:srgbClr val="545454"/>
                </a:solidFill>
                <a:latin typeface="メイリオ"/>
              </a:rPr>
              <a:t>ご確認</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①をもとに企画案をご提出し、広告主様と協議の上、企画の方向性を確定させます。</a:t>
            </a:r>
          </a:p>
          <a:p>
            <a:pPr>
              <a:defRPr/>
            </a:pPr>
            <a:r>
              <a:rPr kumimoji="0" lang="ja-JP" altLang="en-US" sz="900" kern="0" dirty="0">
                <a:solidFill>
                  <a:srgbClr val="0D0D0D"/>
                </a:solidFill>
                <a:latin typeface="Meiryo" panose="020B0604030504040204" pitchFamily="34" charset="-128"/>
                <a:ea typeface="Meiryo" panose="020B0604030504040204" pitchFamily="34" charset="-128"/>
              </a:rPr>
              <a:t>　　確定した方向性にしたがって、コンテンツ概要とページ体裁をご提出し、全体構成を確定させます。</a:t>
            </a:r>
          </a:p>
          <a:p>
            <a:pPr>
              <a:defRPr/>
            </a:pPr>
            <a:endParaRPr kumimoji="0" lang="en-US" altLang="ja-JP" sz="500" b="1" kern="0" dirty="0">
              <a:solidFill>
                <a:srgbClr val="545454"/>
              </a:solidFill>
              <a:latin typeface="メイリオ"/>
            </a:endParaRPr>
          </a:p>
          <a:p>
            <a:pPr>
              <a:defRPr/>
            </a:pPr>
            <a:r>
              <a:rPr kumimoji="0" lang="ja-JP" altLang="en-US" sz="1200" b="1" kern="0" dirty="0">
                <a:solidFill>
                  <a:srgbClr val="545454"/>
                </a:solidFill>
                <a:latin typeface="メイリオ"/>
              </a:rPr>
              <a:t>③デザイン・テキスト原稿のご提出</a:t>
            </a:r>
            <a:r>
              <a:rPr kumimoji="0" lang="en-US" altLang="ja-JP" sz="1200" b="1" kern="0" dirty="0">
                <a:solidFill>
                  <a:srgbClr val="545454"/>
                </a:solidFill>
                <a:latin typeface="メイリオ"/>
              </a:rPr>
              <a:t>/</a:t>
            </a:r>
            <a:r>
              <a:rPr kumimoji="0" lang="ja-JP" altLang="en-US" sz="1200" b="1" kern="0" dirty="0">
                <a:solidFill>
                  <a:srgbClr val="545454"/>
                </a:solidFill>
                <a:latin typeface="メイリオ"/>
              </a:rPr>
              <a:t>ご確認</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テキスト原稿およびデザインの制作を行います。広告主様に確認いただき、適宜修正を加えながら確定させます。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a:t>
            </a: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ご確認は初校、再校の</a:t>
            </a:r>
            <a:r>
              <a:rPr kumimoji="0" lang="en-US" altLang="ja-JP" sz="900" kern="0" dirty="0">
                <a:solidFill>
                  <a:srgbClr val="0D0D0D"/>
                </a:solidFill>
                <a:latin typeface="Meiryo" panose="020B0604030504040204" pitchFamily="34" charset="-128"/>
                <a:ea typeface="Meiryo" panose="020B0604030504040204" pitchFamily="34" charset="-128"/>
              </a:rPr>
              <a:t>2</a:t>
            </a:r>
            <a:r>
              <a:rPr kumimoji="0" lang="ja-JP" altLang="en-US" sz="900" kern="0" dirty="0">
                <a:solidFill>
                  <a:srgbClr val="0D0D0D"/>
                </a:solidFill>
                <a:latin typeface="Meiryo" panose="020B0604030504040204" pitchFamily="34" charset="-128"/>
                <a:ea typeface="Meiryo" panose="020B0604030504040204" pitchFamily="34" charset="-128"/>
              </a:rPr>
              <a:t>回となります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a:t>
            </a: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再校の段階では初校でのご指摘事項の反映確認のみとなります。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endParaRPr kumimoji="0" lang="ja-JP" altLang="en-US" sz="500" kern="0" dirty="0">
              <a:solidFill>
                <a:srgbClr val="545454"/>
              </a:solidFill>
              <a:latin typeface="メイリオ"/>
            </a:endParaRPr>
          </a:p>
          <a:p>
            <a:pPr>
              <a:defRPr/>
            </a:pPr>
            <a:r>
              <a:rPr kumimoji="0" lang="ja-JP" altLang="en-US" sz="1200" b="1" kern="0" dirty="0">
                <a:solidFill>
                  <a:srgbClr val="545454"/>
                </a:solidFill>
                <a:latin typeface="メイリオ"/>
              </a:rPr>
              <a:t>④</a:t>
            </a:r>
            <a:r>
              <a:rPr kumimoji="0" lang="ja-JP" altLang="en-US" sz="500" b="1" kern="0" dirty="0">
                <a:solidFill>
                  <a:srgbClr val="545454"/>
                </a:solidFill>
                <a:latin typeface="メイリオ"/>
              </a:rPr>
              <a:t>　</a:t>
            </a:r>
            <a:r>
              <a:rPr kumimoji="0" lang="en-US" altLang="ja-JP" sz="1200" b="1" kern="0" dirty="0">
                <a:solidFill>
                  <a:srgbClr val="545454"/>
                </a:solidFill>
                <a:latin typeface="メイリオ"/>
              </a:rPr>
              <a:t>HTML</a:t>
            </a:r>
            <a:r>
              <a:rPr kumimoji="0" lang="ja-JP" altLang="en-US" sz="1200" b="1" kern="0" dirty="0" err="1">
                <a:solidFill>
                  <a:srgbClr val="545454"/>
                </a:solidFill>
                <a:latin typeface="メイリオ"/>
              </a:rPr>
              <a:t>での</a:t>
            </a:r>
            <a:r>
              <a:rPr kumimoji="0" lang="ja-JP" altLang="en-US" sz="1200" b="1" kern="0" dirty="0">
                <a:solidFill>
                  <a:srgbClr val="545454"/>
                </a:solidFill>
                <a:latin typeface="メイリオ"/>
              </a:rPr>
              <a:t>動作確認</a:t>
            </a:r>
            <a:r>
              <a:rPr kumimoji="0" lang="en-US" altLang="ja-JP" sz="1200" b="1" kern="0" dirty="0">
                <a:solidFill>
                  <a:srgbClr val="545454"/>
                </a:solidFill>
                <a:latin typeface="メイリオ"/>
              </a:rPr>
              <a:t>/</a:t>
            </a:r>
            <a:r>
              <a:rPr kumimoji="0" lang="ja-JP" altLang="en-US" sz="1200" b="1" kern="0" dirty="0">
                <a:solidFill>
                  <a:srgbClr val="545454"/>
                </a:solidFill>
                <a:latin typeface="メイリオ"/>
              </a:rPr>
              <a:t>校了</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テストサーバー上もしくは</a:t>
            </a:r>
            <a:r>
              <a:rPr kumimoji="0" lang="en-US" altLang="ja-JP" sz="900" kern="0" dirty="0">
                <a:solidFill>
                  <a:srgbClr val="0D0D0D"/>
                </a:solidFill>
                <a:latin typeface="Meiryo" panose="020B0604030504040204" pitchFamily="34" charset="-128"/>
                <a:ea typeface="Meiryo" panose="020B0604030504040204" pitchFamily="34" charset="-128"/>
              </a:rPr>
              <a:t>HTML</a:t>
            </a:r>
            <a:r>
              <a:rPr kumimoji="0" lang="ja-JP" altLang="en-US" sz="900" kern="0" dirty="0">
                <a:solidFill>
                  <a:srgbClr val="0D0D0D"/>
                </a:solidFill>
                <a:latin typeface="Meiryo" panose="020B0604030504040204" pitchFamily="34" charset="-128"/>
                <a:ea typeface="Meiryo" panose="020B0604030504040204" pitchFamily="34" charset="-128"/>
              </a:rPr>
              <a:t>ファイルにて、ページの動作確認を行っていただき校了となります。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a:defRPr/>
            </a:pPr>
            <a:r>
              <a:rPr kumimoji="0" lang="ja-JP" altLang="en-US" sz="900" kern="0" dirty="0">
                <a:solidFill>
                  <a:srgbClr val="0D0D0D"/>
                </a:solidFill>
                <a:latin typeface="Meiryo" panose="020B0604030504040204" pitchFamily="34" charset="-128"/>
                <a:ea typeface="Meiryo" panose="020B0604030504040204" pitchFamily="34" charset="-128"/>
              </a:rPr>
              <a:t>　　   </a:t>
            </a: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原則として、この段階での修正はお受けできません。</a:t>
            </a:r>
          </a:p>
          <a:p>
            <a:pPr>
              <a:defRPr/>
            </a:pPr>
            <a:endParaRPr kumimoji="0" lang="ja-JP" altLang="en-US" sz="500" kern="0" dirty="0">
              <a:solidFill>
                <a:srgbClr val="545454"/>
              </a:solidFill>
              <a:latin typeface="メイリオ"/>
            </a:endParaRPr>
          </a:p>
          <a:p>
            <a:pPr>
              <a:defRPr/>
            </a:pPr>
            <a:r>
              <a:rPr kumimoji="0" lang="ja-JP" altLang="en-US" sz="1200" b="1" kern="0" dirty="0">
                <a:solidFill>
                  <a:srgbClr val="545454"/>
                </a:solidFill>
                <a:latin typeface="メイリオ"/>
              </a:rPr>
              <a:t>⑤弊社内チェック</a:t>
            </a:r>
            <a:r>
              <a:rPr kumimoji="0" lang="en-US" altLang="ja-JP" sz="1200" b="1" kern="0" dirty="0">
                <a:solidFill>
                  <a:srgbClr val="545454"/>
                </a:solidFill>
                <a:latin typeface="メイリオ"/>
              </a:rPr>
              <a:t>/</a:t>
            </a:r>
            <a:r>
              <a:rPr kumimoji="0" lang="ja-JP" altLang="en-US" sz="1200" b="1" kern="0" dirty="0">
                <a:solidFill>
                  <a:srgbClr val="545454"/>
                </a:solidFill>
                <a:latin typeface="メイリオ"/>
              </a:rPr>
              <a:t>本番環境へのファイルアップ</a:t>
            </a:r>
            <a:endParaRPr kumimoji="0" lang="en-US" altLang="ja-JP" sz="1200" b="1" kern="0" dirty="0">
              <a:solidFill>
                <a:srgbClr val="545454"/>
              </a:solidFill>
              <a:latin typeface="メイリオ"/>
            </a:endParaRPr>
          </a:p>
          <a:p>
            <a:pPr>
              <a:defRPr/>
            </a:pPr>
            <a:r>
              <a:rPr kumimoji="0" lang="ja-JP" altLang="en-US" sz="1000" kern="0" dirty="0">
                <a:solidFill>
                  <a:srgbClr val="545454"/>
                </a:solidFill>
                <a:latin typeface="メイリオ"/>
              </a:rPr>
              <a:t>　　</a:t>
            </a:r>
            <a:r>
              <a:rPr kumimoji="0" lang="ja-JP" altLang="en-US" sz="900" kern="0" dirty="0">
                <a:solidFill>
                  <a:srgbClr val="0D0D0D"/>
                </a:solidFill>
                <a:latin typeface="Meiryo" panose="020B0604030504040204" pitchFamily="34" charset="-128"/>
                <a:ea typeface="Meiryo" panose="020B0604030504040204" pitchFamily="34" charset="-128"/>
              </a:rPr>
              <a:t>弊社において最終確認を行った上で、本番公開を行います。</a:t>
            </a:r>
            <a:endParaRPr kumimoji="0" lang="en-US" altLang="ja-JP" sz="900" kern="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071687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879633-7729-ACD1-BDEE-DD426715B3E1}"/>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F8FA050A-6903-51D8-2F81-6BA92014AE3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buNone/>
              <a:defRPr/>
            </a:pPr>
            <a:r>
              <a:rPr lang="ja-JP" altLang="en-US" dirty="0">
                <a:solidFill>
                  <a:srgbClr val="FFFFFF"/>
                </a:solidFill>
              </a:rPr>
              <a:t>実施フロー</a:t>
            </a:r>
          </a:p>
        </p:txBody>
      </p:sp>
      <p:sp>
        <p:nvSpPr>
          <p:cNvPr id="13" name="テキスト プレースホルダー 1">
            <a:extLst>
              <a:ext uri="{FF2B5EF4-FFF2-40B4-BE49-F238E27FC236}">
                <a16:creationId xmlns:a16="http://schemas.microsoft.com/office/drawing/2014/main" id="{8E8B74E7-AFEF-9B9C-5B45-C0D77AD54C8D}"/>
              </a:ext>
            </a:extLst>
          </p:cNvPr>
          <p:cNvSpPr>
            <a:spLocks noGrp="1"/>
          </p:cNvSpPr>
          <p:nvPr>
            <p:ph type="body" sz="quarter" idx="10"/>
          </p:nvPr>
        </p:nvSpPr>
        <p:spPr>
          <a:xfrm>
            <a:off x="1887808" y="252000"/>
            <a:ext cx="8136904" cy="335028"/>
          </a:xfrm>
        </p:spPr>
        <p:txBody>
          <a:bodyPr/>
          <a:lstStyle/>
          <a:p>
            <a:r>
              <a:rPr lang="ja-JP" altLang="en-US" dirty="0">
                <a:solidFill>
                  <a:srgbClr val="00003E"/>
                </a:solidFill>
              </a:rPr>
              <a:t>実施フロー</a:t>
            </a:r>
          </a:p>
        </p:txBody>
      </p:sp>
      <p:pic>
        <p:nvPicPr>
          <p:cNvPr id="8" name="図プレースホルダー 8" descr="アイコン&#10;&#10;自動的に生成された説明">
            <a:extLst>
              <a:ext uri="{FF2B5EF4-FFF2-40B4-BE49-F238E27FC236}">
                <a16:creationId xmlns:a16="http://schemas.microsoft.com/office/drawing/2014/main" id="{FAF89F88-FFEA-D0CD-A8FC-3CAD6300FBF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2" name="角丸四角形 75">
            <a:extLst>
              <a:ext uri="{FF2B5EF4-FFF2-40B4-BE49-F238E27FC236}">
                <a16:creationId xmlns:a16="http://schemas.microsoft.com/office/drawing/2014/main" id="{0ABEAD04-AEA1-58C8-EDBD-446AB0F6593A}"/>
              </a:ext>
            </a:extLst>
          </p:cNvPr>
          <p:cNvSpPr/>
          <p:nvPr/>
        </p:nvSpPr>
        <p:spPr>
          <a:xfrm>
            <a:off x="11129511" y="985590"/>
            <a:ext cx="519882" cy="1425537"/>
          </a:xfrm>
          <a:prstGeom prst="roundRect">
            <a:avLst>
              <a:gd name="adj" fmla="val 50000"/>
            </a:avLst>
          </a:prstGeom>
          <a:solidFill>
            <a:srgbClr val="FFFFFF">
              <a:lumMod val="95000"/>
            </a:srgbClr>
          </a:solidFill>
          <a:ln w="25400" cap="flat" cmpd="sng" algn="ctr">
            <a:solidFill>
              <a:srgbClr val="00003E"/>
            </a:solidFill>
            <a:prstDash val="solid"/>
          </a:ln>
          <a:effectLst/>
        </p:spPr>
        <p:txBody>
          <a:bodyPr spcFirstLastPara="0" vert="eaVert" wrap="square" lIns="70291" tIns="70291" rIns="70291" bIns="70291" numCol="1" spcCol="1270" anchor="ctr" anchorCtr="0">
            <a:spAutoFit/>
          </a:bodyPr>
          <a:lstStyle/>
          <a:p>
            <a:pPr algn="ctr" defTabSz="444500">
              <a:lnSpc>
                <a:spcPct val="90000"/>
              </a:lnSpc>
              <a:spcBef>
                <a:spcPct val="0"/>
              </a:spcBef>
              <a:spcAft>
                <a:spcPct val="35000"/>
              </a:spcAft>
              <a:defRPr/>
            </a:pPr>
            <a:r>
              <a:rPr kumimoji="0" lang="ja-JP" altLang="en-US" sz="1600" b="1" kern="0" spc="300" dirty="0">
                <a:solidFill>
                  <a:schemeClr val="tx2"/>
                </a:solidFill>
                <a:latin typeface="メイリオ"/>
              </a:rPr>
              <a:t>掲載開始</a:t>
            </a:r>
          </a:p>
        </p:txBody>
      </p:sp>
      <p:graphicFrame>
        <p:nvGraphicFramePr>
          <p:cNvPr id="3" name="表 2">
            <a:extLst>
              <a:ext uri="{FF2B5EF4-FFF2-40B4-BE49-F238E27FC236}">
                <a16:creationId xmlns:a16="http://schemas.microsoft.com/office/drawing/2014/main" id="{EAB44197-BC38-4365-AB39-B727C8BEA1D8}"/>
              </a:ext>
            </a:extLst>
          </p:cNvPr>
          <p:cNvGraphicFramePr>
            <a:graphicFrameLocks noGrp="1"/>
          </p:cNvGraphicFramePr>
          <p:nvPr>
            <p:extLst>
              <p:ext uri="{D42A27DB-BD31-4B8C-83A1-F6EECF244321}">
                <p14:modId xmlns:p14="http://schemas.microsoft.com/office/powerpoint/2010/main" val="1325671489"/>
              </p:ext>
            </p:extLst>
          </p:nvPr>
        </p:nvGraphicFramePr>
        <p:xfrm>
          <a:off x="479425" y="2278090"/>
          <a:ext cx="10638565" cy="4344091"/>
        </p:xfrm>
        <a:graphic>
          <a:graphicData uri="http://schemas.openxmlformats.org/drawingml/2006/table">
            <a:tbl>
              <a:tblPr firstRow="1" bandRow="1"/>
              <a:tblGrid>
                <a:gridCol w="728669">
                  <a:extLst>
                    <a:ext uri="{9D8B030D-6E8A-4147-A177-3AD203B41FA5}">
                      <a16:colId xmlns:a16="http://schemas.microsoft.com/office/drawing/2014/main" val="2691673303"/>
                    </a:ext>
                  </a:extLst>
                </a:gridCol>
                <a:gridCol w="1238737">
                  <a:extLst>
                    <a:ext uri="{9D8B030D-6E8A-4147-A177-3AD203B41FA5}">
                      <a16:colId xmlns:a16="http://schemas.microsoft.com/office/drawing/2014/main" val="2761031546"/>
                    </a:ext>
                  </a:extLst>
                </a:gridCol>
                <a:gridCol w="1238737">
                  <a:extLst>
                    <a:ext uri="{9D8B030D-6E8A-4147-A177-3AD203B41FA5}">
                      <a16:colId xmlns:a16="http://schemas.microsoft.com/office/drawing/2014/main" val="1558425992"/>
                    </a:ext>
                  </a:extLst>
                </a:gridCol>
                <a:gridCol w="1238737">
                  <a:extLst>
                    <a:ext uri="{9D8B030D-6E8A-4147-A177-3AD203B41FA5}">
                      <a16:colId xmlns:a16="http://schemas.microsoft.com/office/drawing/2014/main" val="2565947098"/>
                    </a:ext>
                  </a:extLst>
                </a:gridCol>
                <a:gridCol w="1238737">
                  <a:extLst>
                    <a:ext uri="{9D8B030D-6E8A-4147-A177-3AD203B41FA5}">
                      <a16:colId xmlns:a16="http://schemas.microsoft.com/office/drawing/2014/main" val="3801570467"/>
                    </a:ext>
                  </a:extLst>
                </a:gridCol>
                <a:gridCol w="1238737">
                  <a:extLst>
                    <a:ext uri="{9D8B030D-6E8A-4147-A177-3AD203B41FA5}">
                      <a16:colId xmlns:a16="http://schemas.microsoft.com/office/drawing/2014/main" val="1621144542"/>
                    </a:ext>
                  </a:extLst>
                </a:gridCol>
                <a:gridCol w="1238737">
                  <a:extLst>
                    <a:ext uri="{9D8B030D-6E8A-4147-A177-3AD203B41FA5}">
                      <a16:colId xmlns:a16="http://schemas.microsoft.com/office/drawing/2014/main" val="2586618139"/>
                    </a:ext>
                  </a:extLst>
                </a:gridCol>
                <a:gridCol w="1238737">
                  <a:extLst>
                    <a:ext uri="{9D8B030D-6E8A-4147-A177-3AD203B41FA5}">
                      <a16:colId xmlns:a16="http://schemas.microsoft.com/office/drawing/2014/main" val="2417398869"/>
                    </a:ext>
                  </a:extLst>
                </a:gridCol>
                <a:gridCol w="1238737">
                  <a:extLst>
                    <a:ext uri="{9D8B030D-6E8A-4147-A177-3AD203B41FA5}">
                      <a16:colId xmlns:a16="http://schemas.microsoft.com/office/drawing/2014/main" val="2620030033"/>
                    </a:ext>
                  </a:extLst>
                </a:gridCol>
              </a:tblGrid>
              <a:tr h="424191">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代理店様</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20000"/>
                      </a:srgbClr>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9804"/>
                      </a:srgbClr>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011334026"/>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弊社営業</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2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9804"/>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244020300"/>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弊社制作</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2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9804"/>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483360466"/>
                  </a:ext>
                </a:extLst>
              </a:tr>
              <a:tr h="3071518">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spc="300" dirty="0">
                          <a:solidFill>
                            <a:schemeClr val="bg1"/>
                          </a:solidFill>
                        </a:rPr>
                        <a:t>対応内容</a:t>
                      </a:r>
                    </a:p>
                  </a:txBody>
                  <a:tcPr marL="0" marR="0" marT="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2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9804"/>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110920607"/>
                  </a:ext>
                </a:extLst>
              </a:tr>
            </a:tbl>
          </a:graphicData>
        </a:graphic>
      </p:graphicFrame>
      <p:sp>
        <p:nvSpPr>
          <p:cNvPr id="4" name="Freeform 10">
            <a:extLst>
              <a:ext uri="{FF2B5EF4-FFF2-40B4-BE49-F238E27FC236}">
                <a16:creationId xmlns:a16="http://schemas.microsoft.com/office/drawing/2014/main" id="{8EFA738D-9707-28B9-EBF7-8DDFF6BAE0FF}"/>
              </a:ext>
            </a:extLst>
          </p:cNvPr>
          <p:cNvSpPr>
            <a:spLocks noChangeAspect="1" noChangeArrowheads="1"/>
          </p:cNvSpPr>
          <p:nvPr/>
        </p:nvSpPr>
        <p:spPr bwMode="auto">
          <a:xfrm>
            <a:off x="1722865"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5" name="Freeform 10">
            <a:extLst>
              <a:ext uri="{FF2B5EF4-FFF2-40B4-BE49-F238E27FC236}">
                <a16:creationId xmlns:a16="http://schemas.microsoft.com/office/drawing/2014/main" id="{30150471-371D-610F-F5EA-1BD5E6CDD80F}"/>
              </a:ext>
            </a:extLst>
          </p:cNvPr>
          <p:cNvSpPr>
            <a:spLocks noChangeAspect="1" noChangeArrowheads="1"/>
          </p:cNvSpPr>
          <p:nvPr/>
        </p:nvSpPr>
        <p:spPr bwMode="auto">
          <a:xfrm>
            <a:off x="1722865" y="281290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7" name="Freeform 10">
            <a:extLst>
              <a:ext uri="{FF2B5EF4-FFF2-40B4-BE49-F238E27FC236}">
                <a16:creationId xmlns:a16="http://schemas.microsoft.com/office/drawing/2014/main" id="{BB9AC137-9C21-0B1E-0E33-EAB2CFF45064}"/>
              </a:ext>
            </a:extLst>
          </p:cNvPr>
          <p:cNvSpPr>
            <a:spLocks noChangeAspect="1" noChangeArrowheads="1"/>
          </p:cNvSpPr>
          <p:nvPr/>
        </p:nvSpPr>
        <p:spPr bwMode="auto">
          <a:xfrm>
            <a:off x="1722865" y="3258158"/>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36" name="Freeform 10">
            <a:extLst>
              <a:ext uri="{FF2B5EF4-FFF2-40B4-BE49-F238E27FC236}">
                <a16:creationId xmlns:a16="http://schemas.microsoft.com/office/drawing/2014/main" id="{AC59619F-AEAA-91FC-DB27-C9FAC595B3D5}"/>
              </a:ext>
            </a:extLst>
          </p:cNvPr>
          <p:cNvSpPr>
            <a:spLocks noChangeAspect="1" noChangeArrowheads="1"/>
          </p:cNvSpPr>
          <p:nvPr/>
        </p:nvSpPr>
        <p:spPr bwMode="auto">
          <a:xfrm>
            <a:off x="3024964"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37" name="Freeform 10">
            <a:extLst>
              <a:ext uri="{FF2B5EF4-FFF2-40B4-BE49-F238E27FC236}">
                <a16:creationId xmlns:a16="http://schemas.microsoft.com/office/drawing/2014/main" id="{D3EE291C-80EF-85D9-C5F9-2E626ADA3E2A}"/>
              </a:ext>
            </a:extLst>
          </p:cNvPr>
          <p:cNvSpPr>
            <a:spLocks noChangeAspect="1" noChangeArrowheads="1"/>
          </p:cNvSpPr>
          <p:nvPr/>
        </p:nvSpPr>
        <p:spPr bwMode="auto">
          <a:xfrm>
            <a:off x="4183002"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38" name="Freeform 10">
            <a:extLst>
              <a:ext uri="{FF2B5EF4-FFF2-40B4-BE49-F238E27FC236}">
                <a16:creationId xmlns:a16="http://schemas.microsoft.com/office/drawing/2014/main" id="{06C95E56-3816-9330-AF9C-05E20F5BC91D}"/>
              </a:ext>
            </a:extLst>
          </p:cNvPr>
          <p:cNvSpPr>
            <a:spLocks noChangeAspect="1" noChangeArrowheads="1"/>
          </p:cNvSpPr>
          <p:nvPr/>
        </p:nvSpPr>
        <p:spPr bwMode="auto">
          <a:xfrm>
            <a:off x="5427025" y="281290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39" name="Freeform 10">
            <a:extLst>
              <a:ext uri="{FF2B5EF4-FFF2-40B4-BE49-F238E27FC236}">
                <a16:creationId xmlns:a16="http://schemas.microsoft.com/office/drawing/2014/main" id="{F5D7D800-0B6C-8D84-A34C-7D2CF68749C2}"/>
              </a:ext>
            </a:extLst>
          </p:cNvPr>
          <p:cNvSpPr>
            <a:spLocks noChangeAspect="1" noChangeArrowheads="1"/>
          </p:cNvSpPr>
          <p:nvPr/>
        </p:nvSpPr>
        <p:spPr bwMode="auto">
          <a:xfrm>
            <a:off x="3015337" y="281290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40" name="Freeform 10">
            <a:extLst>
              <a:ext uri="{FF2B5EF4-FFF2-40B4-BE49-F238E27FC236}">
                <a16:creationId xmlns:a16="http://schemas.microsoft.com/office/drawing/2014/main" id="{D6AECF61-B0EE-0C96-7090-C1E6451BBA5A}"/>
              </a:ext>
            </a:extLst>
          </p:cNvPr>
          <p:cNvSpPr>
            <a:spLocks noChangeAspect="1" noChangeArrowheads="1"/>
          </p:cNvSpPr>
          <p:nvPr/>
        </p:nvSpPr>
        <p:spPr bwMode="auto">
          <a:xfrm>
            <a:off x="3015337" y="3258158"/>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41" name="フリーフォーム 85">
            <a:extLst>
              <a:ext uri="{FF2B5EF4-FFF2-40B4-BE49-F238E27FC236}">
                <a16:creationId xmlns:a16="http://schemas.microsoft.com/office/drawing/2014/main" id="{572453F4-2F16-C036-5A43-53AA8B3C87E2}"/>
              </a:ext>
            </a:extLst>
          </p:cNvPr>
          <p:cNvSpPr/>
          <p:nvPr/>
        </p:nvSpPr>
        <p:spPr>
          <a:xfrm>
            <a:off x="5018736"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CCCCC">
              <a:lumMod val="50000"/>
            </a:srgbClr>
          </a:solidFill>
          <a:ln w="25400" cap="flat" cmpd="sng" algn="ctr">
            <a:gradFill>
              <a:gsLst>
                <a:gs pos="0">
                  <a:srgbClr val="F5F5F5">
                    <a:lumMod val="5000"/>
                    <a:lumOff val="95000"/>
                  </a:srgbClr>
                </a:gs>
                <a:gs pos="74000">
                  <a:srgbClr val="F5F5F5">
                    <a:lumMod val="45000"/>
                    <a:lumOff val="55000"/>
                  </a:srgbClr>
                </a:gs>
                <a:gs pos="83000">
                  <a:srgbClr val="F5F5F5">
                    <a:lumMod val="45000"/>
                    <a:lumOff val="55000"/>
                  </a:srgbClr>
                </a:gs>
                <a:gs pos="100000">
                  <a:srgbClr val="F5F5F5">
                    <a:lumMod val="30000"/>
                    <a:lumOff val="70000"/>
                  </a:srgbClr>
                </a:gs>
              </a:gsLst>
              <a:lin ang="5400000" scaled="1"/>
            </a:gradFill>
            <a:prstDash val="solid"/>
          </a:ln>
          <a:effectLst/>
        </p:spPr>
        <p:txBody>
          <a:bodyPr spcFirstLastPara="0" vert="horz" wrap="square" lIns="108000" tIns="180000" rIns="72000" bIns="0" numCol="1" spcCol="1270" anchor="ctr" anchorCtr="0">
            <a:noAutofit/>
          </a:bodyPr>
          <a:lstStyle/>
          <a:p>
            <a:pPr algn="just" defTabSz="444500">
              <a:lnSpc>
                <a:spcPct val="120000"/>
              </a:lnSpc>
              <a:spcBef>
                <a:spcPct val="0"/>
              </a:spcBef>
              <a:defRPr/>
            </a:pPr>
            <a:r>
              <a:rPr kumimoji="0" lang="ja-JP" altLang="en-US" sz="1100" kern="0" dirty="0">
                <a:solidFill>
                  <a:srgbClr val="FFFFFF"/>
                </a:solidFill>
                <a:latin typeface="メイリオ"/>
              </a:rPr>
              <a:t>　・企業ロゴの受け渡し</a:t>
            </a:r>
            <a:endParaRPr kumimoji="0" lang="en-US" altLang="ja-JP" sz="1100" kern="0" dirty="0">
              <a:solidFill>
                <a:srgbClr val="FFFFFF"/>
              </a:solidFill>
              <a:latin typeface="メイリオ"/>
            </a:endParaRPr>
          </a:p>
          <a:p>
            <a:pPr algn="just" defTabSz="444500">
              <a:lnSpc>
                <a:spcPct val="120000"/>
              </a:lnSpc>
              <a:spcBef>
                <a:spcPct val="0"/>
              </a:spcBef>
              <a:defRPr/>
            </a:pPr>
            <a:r>
              <a:rPr kumimoji="0" lang="ja-JP" altLang="en-US" sz="1100" kern="0" dirty="0">
                <a:solidFill>
                  <a:srgbClr val="FFFFFF"/>
                </a:solidFill>
                <a:latin typeface="メイリオ"/>
              </a:rPr>
              <a:t>・バナー制作</a:t>
            </a:r>
          </a:p>
        </p:txBody>
      </p:sp>
      <p:sp>
        <p:nvSpPr>
          <p:cNvPr id="42" name="円/楕円 86">
            <a:extLst>
              <a:ext uri="{FF2B5EF4-FFF2-40B4-BE49-F238E27FC236}">
                <a16:creationId xmlns:a16="http://schemas.microsoft.com/office/drawing/2014/main" id="{9B8D8E55-3ADD-67F9-0DE5-1D3F95F6CC0B}"/>
              </a:ext>
            </a:extLst>
          </p:cNvPr>
          <p:cNvSpPr>
            <a:spLocks noChangeAspect="1"/>
          </p:cNvSpPr>
          <p:nvPr/>
        </p:nvSpPr>
        <p:spPr>
          <a:xfrm>
            <a:off x="4885740" y="880184"/>
            <a:ext cx="432000" cy="432000"/>
          </a:xfrm>
          <a:prstGeom prst="ellipse">
            <a:avLst/>
          </a:prstGeom>
          <a:solidFill>
            <a:srgbClr val="656565"/>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4</a:t>
            </a:r>
            <a:endParaRPr kumimoji="0" lang="ja-JP" altLang="en-US" sz="1200" b="1" kern="0" dirty="0">
              <a:solidFill>
                <a:srgbClr val="FFFFFF"/>
              </a:solidFill>
              <a:latin typeface="メイリオ"/>
            </a:endParaRPr>
          </a:p>
        </p:txBody>
      </p:sp>
      <p:grpSp>
        <p:nvGrpSpPr>
          <p:cNvPr id="43" name="Group 1">
            <a:extLst>
              <a:ext uri="{FF2B5EF4-FFF2-40B4-BE49-F238E27FC236}">
                <a16:creationId xmlns:a16="http://schemas.microsoft.com/office/drawing/2014/main" id="{FDCE9682-059C-B919-CADD-A69A207EB44D}"/>
              </a:ext>
            </a:extLst>
          </p:cNvPr>
          <p:cNvGrpSpPr>
            <a:grpSpLocks/>
          </p:cNvGrpSpPr>
          <p:nvPr/>
        </p:nvGrpSpPr>
        <p:grpSpPr bwMode="auto">
          <a:xfrm>
            <a:off x="5450734" y="1064709"/>
            <a:ext cx="359182" cy="219481"/>
            <a:chOff x="664" y="504"/>
            <a:chExt cx="485" cy="326"/>
          </a:xfrm>
          <a:solidFill>
            <a:srgbClr val="FFFFFF"/>
          </a:solidFill>
        </p:grpSpPr>
        <p:sp>
          <p:nvSpPr>
            <p:cNvPr id="44" name="Freeform 2">
              <a:extLst>
                <a:ext uri="{FF2B5EF4-FFF2-40B4-BE49-F238E27FC236}">
                  <a16:creationId xmlns:a16="http://schemas.microsoft.com/office/drawing/2014/main" id="{68EB05D4-676D-A9F5-D0BA-0EF52D248DBB}"/>
                </a:ext>
              </a:extLst>
            </p:cNvPr>
            <p:cNvSpPr>
              <a:spLocks noChangeArrowheads="1"/>
            </p:cNvSpPr>
            <p:nvPr/>
          </p:nvSpPr>
          <p:spPr bwMode="auto">
            <a:xfrm>
              <a:off x="664" y="504"/>
              <a:ext cx="485" cy="327"/>
            </a:xfrm>
            <a:custGeom>
              <a:avLst/>
              <a:gdLst>
                <a:gd name="T0" fmla="*/ 1593 w 2144"/>
                <a:gd name="T1" fmla="*/ 277 h 1445"/>
                <a:gd name="T2" fmla="*/ 2016 w 2144"/>
                <a:gd name="T3" fmla="*/ 723 h 1445"/>
                <a:gd name="T4" fmla="*/ 1593 w 2144"/>
                <a:gd name="T5" fmla="*/ 1167 h 1445"/>
                <a:gd name="T6" fmla="*/ 1072 w 2144"/>
                <a:gd name="T7" fmla="*/ 1331 h 1445"/>
                <a:gd name="T8" fmla="*/ 550 w 2144"/>
                <a:gd name="T9" fmla="*/ 1167 h 1445"/>
                <a:gd name="T10" fmla="*/ 127 w 2144"/>
                <a:gd name="T11" fmla="*/ 723 h 1445"/>
                <a:gd name="T12" fmla="*/ 550 w 2144"/>
                <a:gd name="T13" fmla="*/ 277 h 1445"/>
                <a:gd name="T14" fmla="*/ 1072 w 2144"/>
                <a:gd name="T15" fmla="*/ 113 h 1445"/>
                <a:gd name="T16" fmla="*/ 1593 w 2144"/>
                <a:gd name="T17" fmla="*/ 277 h 1445"/>
                <a:gd name="T18" fmla="*/ 1072 w 2144"/>
                <a:gd name="T19" fmla="*/ 0 h 1445"/>
                <a:gd name="T20" fmla="*/ 0 w 2144"/>
                <a:gd name="T21" fmla="*/ 723 h 1445"/>
                <a:gd name="T22" fmla="*/ 1072 w 2144"/>
                <a:gd name="T23" fmla="*/ 1444 h 1445"/>
                <a:gd name="T24" fmla="*/ 2143 w 2144"/>
                <a:gd name="T25" fmla="*/ 723 h 1445"/>
                <a:gd name="T26" fmla="*/ 1072 w 2144"/>
                <a:gd name="T27" fmla="*/ 0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44" h="1445">
                  <a:moveTo>
                    <a:pt x="1593" y="277"/>
                  </a:moveTo>
                  <a:cubicBezTo>
                    <a:pt x="1765" y="387"/>
                    <a:pt x="1912" y="539"/>
                    <a:pt x="2016" y="723"/>
                  </a:cubicBezTo>
                  <a:cubicBezTo>
                    <a:pt x="1912" y="905"/>
                    <a:pt x="1768" y="1057"/>
                    <a:pt x="1593" y="1167"/>
                  </a:cubicBezTo>
                  <a:cubicBezTo>
                    <a:pt x="1424" y="1275"/>
                    <a:pt x="1240" y="1331"/>
                    <a:pt x="1072" y="1331"/>
                  </a:cubicBezTo>
                  <a:cubicBezTo>
                    <a:pt x="903" y="1331"/>
                    <a:pt x="719" y="1272"/>
                    <a:pt x="550" y="1167"/>
                  </a:cubicBezTo>
                  <a:cubicBezTo>
                    <a:pt x="378" y="1057"/>
                    <a:pt x="231" y="905"/>
                    <a:pt x="127" y="723"/>
                  </a:cubicBezTo>
                  <a:cubicBezTo>
                    <a:pt x="231" y="539"/>
                    <a:pt x="375" y="387"/>
                    <a:pt x="550" y="277"/>
                  </a:cubicBezTo>
                  <a:cubicBezTo>
                    <a:pt x="719" y="170"/>
                    <a:pt x="903" y="113"/>
                    <a:pt x="1072" y="113"/>
                  </a:cubicBezTo>
                  <a:cubicBezTo>
                    <a:pt x="1240" y="113"/>
                    <a:pt x="1424" y="172"/>
                    <a:pt x="1593" y="277"/>
                  </a:cubicBezTo>
                  <a:close/>
                  <a:moveTo>
                    <a:pt x="1072" y="0"/>
                  </a:moveTo>
                  <a:cubicBezTo>
                    <a:pt x="705" y="0"/>
                    <a:pt x="245" y="243"/>
                    <a:pt x="0" y="723"/>
                  </a:cubicBezTo>
                  <a:cubicBezTo>
                    <a:pt x="245" y="1201"/>
                    <a:pt x="705" y="1444"/>
                    <a:pt x="1072" y="1444"/>
                  </a:cubicBezTo>
                  <a:cubicBezTo>
                    <a:pt x="1438" y="1444"/>
                    <a:pt x="1898" y="1201"/>
                    <a:pt x="2143" y="723"/>
                  </a:cubicBezTo>
                  <a:cubicBezTo>
                    <a:pt x="1898" y="243"/>
                    <a:pt x="1438" y="0"/>
                    <a:pt x="1072"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45" name="Freeform 3">
              <a:extLst>
                <a:ext uri="{FF2B5EF4-FFF2-40B4-BE49-F238E27FC236}">
                  <a16:creationId xmlns:a16="http://schemas.microsoft.com/office/drawing/2014/main" id="{681FC873-2028-5E82-31B5-FFD332A3BAC1}"/>
                </a:ext>
              </a:extLst>
            </p:cNvPr>
            <p:cNvSpPr>
              <a:spLocks noChangeArrowheads="1"/>
            </p:cNvSpPr>
            <p:nvPr/>
          </p:nvSpPr>
          <p:spPr bwMode="auto">
            <a:xfrm>
              <a:off x="785" y="546"/>
              <a:ext cx="242" cy="242"/>
            </a:xfrm>
            <a:custGeom>
              <a:avLst/>
              <a:gdLst>
                <a:gd name="T0" fmla="*/ 536 w 1072"/>
                <a:gd name="T1" fmla="*/ 1071 h 1072"/>
                <a:gd name="T2" fmla="*/ 0 w 1072"/>
                <a:gd name="T3" fmla="*/ 536 h 1072"/>
                <a:gd name="T4" fmla="*/ 536 w 1072"/>
                <a:gd name="T5" fmla="*/ 0 h 1072"/>
                <a:gd name="T6" fmla="*/ 1071 w 1072"/>
                <a:gd name="T7" fmla="*/ 536 h 1072"/>
                <a:gd name="T8" fmla="*/ 536 w 1072"/>
                <a:gd name="T9" fmla="*/ 1071 h 1072"/>
                <a:gd name="T10" fmla="*/ 536 w 1072"/>
                <a:gd name="T11" fmla="*/ 112 h 1072"/>
                <a:gd name="T12" fmla="*/ 113 w 1072"/>
                <a:gd name="T13" fmla="*/ 536 h 1072"/>
                <a:gd name="T14" fmla="*/ 536 w 1072"/>
                <a:gd name="T15" fmla="*/ 958 h 1072"/>
                <a:gd name="T16" fmla="*/ 958 w 1072"/>
                <a:gd name="T17" fmla="*/ 536 h 1072"/>
                <a:gd name="T18" fmla="*/ 536 w 1072"/>
                <a:gd name="T19" fmla="*/ 112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072">
                  <a:moveTo>
                    <a:pt x="536" y="1071"/>
                  </a:moveTo>
                  <a:cubicBezTo>
                    <a:pt x="240" y="1071"/>
                    <a:pt x="0" y="832"/>
                    <a:pt x="0" y="536"/>
                  </a:cubicBezTo>
                  <a:cubicBezTo>
                    <a:pt x="0" y="239"/>
                    <a:pt x="240" y="0"/>
                    <a:pt x="536" y="0"/>
                  </a:cubicBezTo>
                  <a:cubicBezTo>
                    <a:pt x="831" y="0"/>
                    <a:pt x="1071" y="239"/>
                    <a:pt x="1071" y="536"/>
                  </a:cubicBezTo>
                  <a:cubicBezTo>
                    <a:pt x="1071" y="832"/>
                    <a:pt x="831" y="1071"/>
                    <a:pt x="536" y="1071"/>
                  </a:cubicBezTo>
                  <a:close/>
                  <a:moveTo>
                    <a:pt x="536" y="112"/>
                  </a:moveTo>
                  <a:cubicBezTo>
                    <a:pt x="302" y="112"/>
                    <a:pt x="113" y="301"/>
                    <a:pt x="113" y="536"/>
                  </a:cubicBezTo>
                  <a:cubicBezTo>
                    <a:pt x="113" y="770"/>
                    <a:pt x="302" y="958"/>
                    <a:pt x="536" y="958"/>
                  </a:cubicBezTo>
                  <a:cubicBezTo>
                    <a:pt x="769" y="958"/>
                    <a:pt x="958" y="770"/>
                    <a:pt x="958" y="536"/>
                  </a:cubicBezTo>
                  <a:cubicBezTo>
                    <a:pt x="958" y="301"/>
                    <a:pt x="769" y="112"/>
                    <a:pt x="536" y="11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46" name="Freeform 4">
              <a:extLst>
                <a:ext uri="{FF2B5EF4-FFF2-40B4-BE49-F238E27FC236}">
                  <a16:creationId xmlns:a16="http://schemas.microsoft.com/office/drawing/2014/main" id="{25776896-861D-40C2-E414-4454DC908220}"/>
                </a:ext>
              </a:extLst>
            </p:cNvPr>
            <p:cNvSpPr>
              <a:spLocks noChangeArrowheads="1"/>
            </p:cNvSpPr>
            <p:nvPr/>
          </p:nvSpPr>
          <p:spPr bwMode="auto">
            <a:xfrm>
              <a:off x="863" y="624"/>
              <a:ext cx="88" cy="88"/>
            </a:xfrm>
            <a:custGeom>
              <a:avLst/>
              <a:gdLst>
                <a:gd name="T0" fmla="*/ 192 w 392"/>
                <a:gd name="T1" fmla="*/ 391 h 392"/>
                <a:gd name="T2" fmla="*/ 167 w 392"/>
                <a:gd name="T3" fmla="*/ 388 h 392"/>
                <a:gd name="T4" fmla="*/ 9 w 392"/>
                <a:gd name="T5" fmla="*/ 267 h 392"/>
                <a:gd name="T6" fmla="*/ 0 w 392"/>
                <a:gd name="T7" fmla="*/ 243 h 392"/>
                <a:gd name="T8" fmla="*/ 51 w 392"/>
                <a:gd name="T9" fmla="*/ 251 h 392"/>
                <a:gd name="T10" fmla="*/ 88 w 392"/>
                <a:gd name="T11" fmla="*/ 248 h 392"/>
                <a:gd name="T12" fmla="*/ 214 w 392"/>
                <a:gd name="T13" fmla="*/ 121 h 392"/>
                <a:gd name="T14" fmla="*/ 194 w 392"/>
                <a:gd name="T15" fmla="*/ 0 h 392"/>
                <a:gd name="T16" fmla="*/ 208 w 392"/>
                <a:gd name="T17" fmla="*/ 0 h 392"/>
                <a:gd name="T18" fmla="*/ 386 w 392"/>
                <a:gd name="T19" fmla="*/ 175 h 392"/>
                <a:gd name="T20" fmla="*/ 335 w 392"/>
                <a:gd name="T21" fmla="*/ 326 h 392"/>
                <a:gd name="T22" fmla="*/ 192 w 392"/>
                <a:gd name="T23" fmla="*/ 3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92">
                  <a:moveTo>
                    <a:pt x="192" y="391"/>
                  </a:moveTo>
                  <a:cubicBezTo>
                    <a:pt x="184" y="391"/>
                    <a:pt x="175" y="391"/>
                    <a:pt x="167" y="388"/>
                  </a:cubicBezTo>
                  <a:cubicBezTo>
                    <a:pt x="99" y="380"/>
                    <a:pt x="37" y="332"/>
                    <a:pt x="9" y="267"/>
                  </a:cubicBezTo>
                  <a:cubicBezTo>
                    <a:pt x="6" y="258"/>
                    <a:pt x="3" y="251"/>
                    <a:pt x="0" y="243"/>
                  </a:cubicBezTo>
                  <a:cubicBezTo>
                    <a:pt x="17" y="248"/>
                    <a:pt x="34" y="251"/>
                    <a:pt x="51" y="251"/>
                  </a:cubicBezTo>
                  <a:cubicBezTo>
                    <a:pt x="62" y="251"/>
                    <a:pt x="76" y="251"/>
                    <a:pt x="88" y="248"/>
                  </a:cubicBezTo>
                  <a:cubicBezTo>
                    <a:pt x="150" y="234"/>
                    <a:pt x="202" y="183"/>
                    <a:pt x="214" y="121"/>
                  </a:cubicBezTo>
                  <a:cubicBezTo>
                    <a:pt x="222" y="79"/>
                    <a:pt x="216" y="37"/>
                    <a:pt x="194" y="0"/>
                  </a:cubicBezTo>
                  <a:cubicBezTo>
                    <a:pt x="199" y="0"/>
                    <a:pt x="202" y="0"/>
                    <a:pt x="208" y="0"/>
                  </a:cubicBezTo>
                  <a:cubicBezTo>
                    <a:pt x="298" y="8"/>
                    <a:pt x="374" y="85"/>
                    <a:pt x="386" y="175"/>
                  </a:cubicBezTo>
                  <a:cubicBezTo>
                    <a:pt x="391" y="231"/>
                    <a:pt x="374" y="287"/>
                    <a:pt x="335" y="326"/>
                  </a:cubicBezTo>
                  <a:cubicBezTo>
                    <a:pt x="301" y="368"/>
                    <a:pt x="247" y="391"/>
                    <a:pt x="192" y="39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47" name="Freeform 5">
              <a:extLst>
                <a:ext uri="{FF2B5EF4-FFF2-40B4-BE49-F238E27FC236}">
                  <a16:creationId xmlns:a16="http://schemas.microsoft.com/office/drawing/2014/main" id="{ACCE2180-BD8C-53DD-A435-75C84C96A8E0}"/>
                </a:ext>
              </a:extLst>
            </p:cNvPr>
            <p:cNvSpPr>
              <a:spLocks noChangeArrowheads="1"/>
            </p:cNvSpPr>
            <p:nvPr/>
          </p:nvSpPr>
          <p:spPr bwMode="auto">
            <a:xfrm>
              <a:off x="849" y="610"/>
              <a:ext cx="117" cy="115"/>
            </a:xfrm>
            <a:custGeom>
              <a:avLst/>
              <a:gdLst>
                <a:gd name="T0" fmla="*/ 394 w 522"/>
                <a:gd name="T1" fmla="*/ 237 h 510"/>
                <a:gd name="T2" fmla="*/ 357 w 522"/>
                <a:gd name="T3" fmla="*/ 346 h 510"/>
                <a:gd name="T4" fmla="*/ 254 w 522"/>
                <a:gd name="T5" fmla="*/ 394 h 510"/>
                <a:gd name="T6" fmla="*/ 237 w 522"/>
                <a:gd name="T7" fmla="*/ 394 h 510"/>
                <a:gd name="T8" fmla="*/ 164 w 522"/>
                <a:gd name="T9" fmla="*/ 360 h 510"/>
                <a:gd name="T10" fmla="*/ 332 w 522"/>
                <a:gd name="T11" fmla="*/ 189 h 510"/>
                <a:gd name="T12" fmla="*/ 338 w 522"/>
                <a:gd name="T13" fmla="*/ 141 h 510"/>
                <a:gd name="T14" fmla="*/ 394 w 522"/>
                <a:gd name="T15" fmla="*/ 237 h 510"/>
                <a:gd name="T16" fmla="*/ 254 w 522"/>
                <a:gd name="T17" fmla="*/ 0 h 510"/>
                <a:gd name="T18" fmla="*/ 198 w 522"/>
                <a:gd name="T19" fmla="*/ 5 h 510"/>
                <a:gd name="T20" fmla="*/ 186 w 522"/>
                <a:gd name="T21" fmla="*/ 53 h 510"/>
                <a:gd name="T22" fmla="*/ 223 w 522"/>
                <a:gd name="T23" fmla="*/ 163 h 510"/>
                <a:gd name="T24" fmla="*/ 138 w 522"/>
                <a:gd name="T25" fmla="*/ 248 h 510"/>
                <a:gd name="T26" fmla="*/ 113 w 522"/>
                <a:gd name="T27" fmla="*/ 254 h 510"/>
                <a:gd name="T28" fmla="*/ 45 w 522"/>
                <a:gd name="T29" fmla="*/ 231 h 510"/>
                <a:gd name="T30" fmla="*/ 28 w 522"/>
                <a:gd name="T31" fmla="*/ 225 h 510"/>
                <a:gd name="T32" fmla="*/ 0 w 522"/>
                <a:gd name="T33" fmla="*/ 254 h 510"/>
                <a:gd name="T34" fmla="*/ 20 w 522"/>
                <a:gd name="T35" fmla="*/ 351 h 510"/>
                <a:gd name="T36" fmla="*/ 223 w 522"/>
                <a:gd name="T37" fmla="*/ 506 h 510"/>
                <a:gd name="T38" fmla="*/ 254 w 522"/>
                <a:gd name="T39" fmla="*/ 509 h 510"/>
                <a:gd name="T40" fmla="*/ 504 w 522"/>
                <a:gd name="T41" fmla="*/ 228 h 510"/>
                <a:gd name="T42" fmla="*/ 276 w 522"/>
                <a:gd name="T43" fmla="*/ 2 h 510"/>
                <a:gd name="T44" fmla="*/ 254 w 522"/>
                <a:gd name="T45"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2" h="510">
                  <a:moveTo>
                    <a:pt x="394" y="237"/>
                  </a:moveTo>
                  <a:cubicBezTo>
                    <a:pt x="400" y="276"/>
                    <a:pt x="386" y="315"/>
                    <a:pt x="357" y="346"/>
                  </a:cubicBezTo>
                  <a:cubicBezTo>
                    <a:pt x="329" y="377"/>
                    <a:pt x="292" y="394"/>
                    <a:pt x="254" y="394"/>
                  </a:cubicBezTo>
                  <a:lnTo>
                    <a:pt x="237" y="394"/>
                  </a:lnTo>
                  <a:cubicBezTo>
                    <a:pt x="212" y="391"/>
                    <a:pt x="186" y="380"/>
                    <a:pt x="164" y="360"/>
                  </a:cubicBezTo>
                  <a:cubicBezTo>
                    <a:pt x="248" y="340"/>
                    <a:pt x="315" y="276"/>
                    <a:pt x="332" y="189"/>
                  </a:cubicBezTo>
                  <a:cubicBezTo>
                    <a:pt x="335" y="175"/>
                    <a:pt x="338" y="158"/>
                    <a:pt x="338" y="141"/>
                  </a:cubicBezTo>
                  <a:cubicBezTo>
                    <a:pt x="369" y="163"/>
                    <a:pt x="388" y="200"/>
                    <a:pt x="394" y="237"/>
                  </a:cubicBezTo>
                  <a:close/>
                  <a:moveTo>
                    <a:pt x="254" y="0"/>
                  </a:moveTo>
                  <a:cubicBezTo>
                    <a:pt x="234" y="0"/>
                    <a:pt x="217" y="2"/>
                    <a:pt x="198" y="5"/>
                  </a:cubicBezTo>
                  <a:cubicBezTo>
                    <a:pt x="175" y="11"/>
                    <a:pt x="167" y="39"/>
                    <a:pt x="186" y="53"/>
                  </a:cubicBezTo>
                  <a:cubicBezTo>
                    <a:pt x="217" y="79"/>
                    <a:pt x="231" y="121"/>
                    <a:pt x="223" y="163"/>
                  </a:cubicBezTo>
                  <a:cubicBezTo>
                    <a:pt x="215" y="206"/>
                    <a:pt x="181" y="239"/>
                    <a:pt x="138" y="248"/>
                  </a:cubicBezTo>
                  <a:cubicBezTo>
                    <a:pt x="130" y="254"/>
                    <a:pt x="121" y="254"/>
                    <a:pt x="113" y="254"/>
                  </a:cubicBezTo>
                  <a:cubicBezTo>
                    <a:pt x="88" y="254"/>
                    <a:pt x="65" y="245"/>
                    <a:pt x="45" y="231"/>
                  </a:cubicBezTo>
                  <a:cubicBezTo>
                    <a:pt x="40" y="228"/>
                    <a:pt x="34" y="225"/>
                    <a:pt x="28" y="225"/>
                  </a:cubicBezTo>
                  <a:cubicBezTo>
                    <a:pt x="14" y="225"/>
                    <a:pt x="0" y="237"/>
                    <a:pt x="0" y="254"/>
                  </a:cubicBezTo>
                  <a:cubicBezTo>
                    <a:pt x="0" y="285"/>
                    <a:pt x="6" y="317"/>
                    <a:pt x="20" y="351"/>
                  </a:cubicBezTo>
                  <a:cubicBezTo>
                    <a:pt x="54" y="436"/>
                    <a:pt x="133" y="495"/>
                    <a:pt x="223" y="506"/>
                  </a:cubicBezTo>
                  <a:cubicBezTo>
                    <a:pt x="234" y="506"/>
                    <a:pt x="243" y="509"/>
                    <a:pt x="254" y="509"/>
                  </a:cubicBezTo>
                  <a:cubicBezTo>
                    <a:pt x="403" y="509"/>
                    <a:pt x="521" y="380"/>
                    <a:pt x="504" y="228"/>
                  </a:cubicBezTo>
                  <a:cubicBezTo>
                    <a:pt x="493" y="110"/>
                    <a:pt x="394" y="14"/>
                    <a:pt x="276" y="2"/>
                  </a:cubicBezTo>
                  <a:cubicBezTo>
                    <a:pt x="270" y="0"/>
                    <a:pt x="261" y="0"/>
                    <a:pt x="254"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grpSp>
      <p:sp>
        <p:nvSpPr>
          <p:cNvPr id="48" name="フリーフォーム 92">
            <a:extLst>
              <a:ext uri="{FF2B5EF4-FFF2-40B4-BE49-F238E27FC236}">
                <a16:creationId xmlns:a16="http://schemas.microsoft.com/office/drawing/2014/main" id="{EF7EEA7B-A630-425C-4F0F-157B527D992F}"/>
              </a:ext>
            </a:extLst>
          </p:cNvPr>
          <p:cNvSpPr/>
          <p:nvPr/>
        </p:nvSpPr>
        <p:spPr>
          <a:xfrm>
            <a:off x="9968372"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chemeClr val="accent1"/>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buSzPct val="80000"/>
              <a:defRPr/>
            </a:pPr>
            <a:r>
              <a:rPr kumimoji="0" lang="ja-JP" altLang="en-US" sz="1100" kern="0" dirty="0">
                <a:solidFill>
                  <a:srgbClr val="FFFFFF"/>
                </a:solidFill>
                <a:latin typeface="メイリオ"/>
              </a:rPr>
              <a:t>・公開準備</a:t>
            </a:r>
            <a:endParaRPr kumimoji="0" lang="en-US" altLang="ja-JP" sz="11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100" kern="0" dirty="0">
                <a:solidFill>
                  <a:srgbClr val="FFFFFF"/>
                </a:solidFill>
                <a:latin typeface="メイリオ"/>
              </a:rPr>
              <a:t>テストアップ</a:t>
            </a:r>
            <a:endParaRPr kumimoji="0" lang="en-US" altLang="ja-JP" sz="1100" kern="0" dirty="0">
              <a:solidFill>
                <a:srgbClr val="FFFFFF"/>
              </a:solidFill>
              <a:latin typeface="メイリオ"/>
            </a:endParaRPr>
          </a:p>
        </p:txBody>
      </p:sp>
      <p:sp>
        <p:nvSpPr>
          <p:cNvPr id="49" name="円/楕円 93">
            <a:extLst>
              <a:ext uri="{FF2B5EF4-FFF2-40B4-BE49-F238E27FC236}">
                <a16:creationId xmlns:a16="http://schemas.microsoft.com/office/drawing/2014/main" id="{AF7D1733-51AB-62B3-F249-567BAE096E8D}"/>
              </a:ext>
            </a:extLst>
          </p:cNvPr>
          <p:cNvSpPr>
            <a:spLocks noChangeAspect="1"/>
          </p:cNvSpPr>
          <p:nvPr/>
        </p:nvSpPr>
        <p:spPr>
          <a:xfrm>
            <a:off x="9835376" y="880184"/>
            <a:ext cx="432000" cy="432000"/>
          </a:xfrm>
          <a:prstGeom prst="ellipse">
            <a:avLst/>
          </a:prstGeom>
          <a:solidFill>
            <a:schemeClr val="accent1"/>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8</a:t>
            </a:r>
            <a:endParaRPr kumimoji="0" lang="ja-JP" altLang="en-US" sz="1200" b="1" kern="0" dirty="0">
              <a:solidFill>
                <a:srgbClr val="FFFFFF"/>
              </a:solidFill>
              <a:latin typeface="メイリオ"/>
            </a:endParaRPr>
          </a:p>
        </p:txBody>
      </p:sp>
      <p:sp>
        <p:nvSpPr>
          <p:cNvPr id="50" name="Freeform 42">
            <a:extLst>
              <a:ext uri="{FF2B5EF4-FFF2-40B4-BE49-F238E27FC236}">
                <a16:creationId xmlns:a16="http://schemas.microsoft.com/office/drawing/2014/main" id="{3877CCB9-78E9-9F99-8191-2B3E44DEF43D}"/>
              </a:ext>
            </a:extLst>
          </p:cNvPr>
          <p:cNvSpPr>
            <a:spLocks noChangeArrowheads="1"/>
          </p:cNvSpPr>
          <p:nvPr/>
        </p:nvSpPr>
        <p:spPr bwMode="auto">
          <a:xfrm>
            <a:off x="10422100" y="1043282"/>
            <a:ext cx="327202" cy="235028"/>
          </a:xfrm>
          <a:custGeom>
            <a:avLst/>
            <a:gdLst>
              <a:gd name="T0" fmla="*/ 1745 w 2144"/>
              <a:gd name="T1" fmla="*/ 561 h 1693"/>
              <a:gd name="T2" fmla="*/ 1748 w 2144"/>
              <a:gd name="T3" fmla="*/ 508 h 1693"/>
              <a:gd name="T4" fmla="*/ 1184 w 2144"/>
              <a:gd name="T5" fmla="*/ 0 h 1693"/>
              <a:gd name="T6" fmla="*/ 697 w 2144"/>
              <a:gd name="T7" fmla="*/ 372 h 1693"/>
              <a:gd name="T8" fmla="*/ 621 w 2144"/>
              <a:gd name="T9" fmla="*/ 367 h 1693"/>
              <a:gd name="T10" fmla="*/ 197 w 2144"/>
              <a:gd name="T11" fmla="*/ 790 h 1693"/>
              <a:gd name="T12" fmla="*/ 226 w 2144"/>
              <a:gd name="T13" fmla="*/ 941 h 1693"/>
              <a:gd name="T14" fmla="*/ 0 w 2144"/>
              <a:gd name="T15" fmla="*/ 1297 h 1693"/>
              <a:gd name="T16" fmla="*/ 395 w 2144"/>
              <a:gd name="T17" fmla="*/ 1692 h 1693"/>
              <a:gd name="T18" fmla="*/ 423 w 2144"/>
              <a:gd name="T19" fmla="*/ 1689 h 1693"/>
              <a:gd name="T20" fmla="*/ 423 w 2144"/>
              <a:gd name="T21" fmla="*/ 1692 h 1693"/>
              <a:gd name="T22" fmla="*/ 1016 w 2144"/>
              <a:gd name="T23" fmla="*/ 1692 h 1693"/>
              <a:gd name="T24" fmla="*/ 1016 w 2144"/>
              <a:gd name="T25" fmla="*/ 1113 h 1693"/>
              <a:gd name="T26" fmla="*/ 869 w 2144"/>
              <a:gd name="T27" fmla="*/ 1260 h 1693"/>
              <a:gd name="T28" fmla="*/ 790 w 2144"/>
              <a:gd name="T29" fmla="*/ 1260 h 1693"/>
              <a:gd name="T30" fmla="*/ 750 w 2144"/>
              <a:gd name="T31" fmla="*/ 1220 h 1693"/>
              <a:gd name="T32" fmla="*/ 750 w 2144"/>
              <a:gd name="T33" fmla="*/ 1141 h 1693"/>
              <a:gd name="T34" fmla="*/ 1099 w 2144"/>
              <a:gd name="T35" fmla="*/ 790 h 1693"/>
              <a:gd name="T36" fmla="*/ 1449 w 2144"/>
              <a:gd name="T37" fmla="*/ 1141 h 1693"/>
              <a:gd name="T38" fmla="*/ 1449 w 2144"/>
              <a:gd name="T39" fmla="*/ 1220 h 1693"/>
              <a:gd name="T40" fmla="*/ 1410 w 2144"/>
              <a:gd name="T41" fmla="*/ 1260 h 1693"/>
              <a:gd name="T42" fmla="*/ 1331 w 2144"/>
              <a:gd name="T43" fmla="*/ 1260 h 1693"/>
              <a:gd name="T44" fmla="*/ 1184 w 2144"/>
              <a:gd name="T45" fmla="*/ 1113 h 1693"/>
              <a:gd name="T46" fmla="*/ 1184 w 2144"/>
              <a:gd name="T47" fmla="*/ 1692 h 1693"/>
              <a:gd name="T48" fmla="*/ 1579 w 2144"/>
              <a:gd name="T49" fmla="*/ 1692 h 1693"/>
              <a:gd name="T50" fmla="*/ 1579 w 2144"/>
              <a:gd name="T51" fmla="*/ 1692 h 1693"/>
              <a:gd name="T52" fmla="*/ 1593 w 2144"/>
              <a:gd name="T53" fmla="*/ 1692 h 1693"/>
              <a:gd name="T54" fmla="*/ 2143 w 2144"/>
              <a:gd name="T55" fmla="*/ 1127 h 1693"/>
              <a:gd name="T56" fmla="*/ 1745 w 2144"/>
              <a:gd name="T57" fmla="*/ 561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4" h="1693">
                <a:moveTo>
                  <a:pt x="1745" y="561"/>
                </a:moveTo>
                <a:cubicBezTo>
                  <a:pt x="1748" y="542"/>
                  <a:pt x="1748" y="525"/>
                  <a:pt x="1748" y="508"/>
                </a:cubicBezTo>
                <a:cubicBezTo>
                  <a:pt x="1748" y="228"/>
                  <a:pt x="1463" y="0"/>
                  <a:pt x="1184" y="0"/>
                </a:cubicBezTo>
                <a:cubicBezTo>
                  <a:pt x="951" y="0"/>
                  <a:pt x="753" y="158"/>
                  <a:pt x="697" y="372"/>
                </a:cubicBezTo>
                <a:cubicBezTo>
                  <a:pt x="671" y="369"/>
                  <a:pt x="646" y="367"/>
                  <a:pt x="621" y="367"/>
                </a:cubicBezTo>
                <a:cubicBezTo>
                  <a:pt x="386" y="367"/>
                  <a:pt x="197" y="556"/>
                  <a:pt x="197" y="790"/>
                </a:cubicBezTo>
                <a:cubicBezTo>
                  <a:pt x="197" y="842"/>
                  <a:pt x="209" y="893"/>
                  <a:pt x="226" y="941"/>
                </a:cubicBezTo>
                <a:cubicBezTo>
                  <a:pt x="93" y="1003"/>
                  <a:pt x="0" y="1139"/>
                  <a:pt x="0" y="1297"/>
                </a:cubicBezTo>
                <a:cubicBezTo>
                  <a:pt x="0" y="1514"/>
                  <a:pt x="178" y="1692"/>
                  <a:pt x="395" y="1692"/>
                </a:cubicBezTo>
                <a:cubicBezTo>
                  <a:pt x="403" y="1692"/>
                  <a:pt x="415" y="1692"/>
                  <a:pt x="423" y="1689"/>
                </a:cubicBezTo>
                <a:lnTo>
                  <a:pt x="423" y="1692"/>
                </a:lnTo>
                <a:lnTo>
                  <a:pt x="1016" y="1692"/>
                </a:lnTo>
                <a:lnTo>
                  <a:pt x="1016" y="1113"/>
                </a:lnTo>
                <a:lnTo>
                  <a:pt x="869" y="1260"/>
                </a:lnTo>
                <a:cubicBezTo>
                  <a:pt x="846" y="1282"/>
                  <a:pt x="812" y="1282"/>
                  <a:pt x="790" y="1260"/>
                </a:cubicBezTo>
                <a:lnTo>
                  <a:pt x="750" y="1220"/>
                </a:lnTo>
                <a:cubicBezTo>
                  <a:pt x="728" y="1198"/>
                  <a:pt x="728" y="1164"/>
                  <a:pt x="750" y="1141"/>
                </a:cubicBezTo>
                <a:lnTo>
                  <a:pt x="1099" y="790"/>
                </a:lnTo>
                <a:lnTo>
                  <a:pt x="1449" y="1141"/>
                </a:lnTo>
                <a:cubicBezTo>
                  <a:pt x="1472" y="1164"/>
                  <a:pt x="1472" y="1198"/>
                  <a:pt x="1449" y="1220"/>
                </a:cubicBezTo>
                <a:lnTo>
                  <a:pt x="1410" y="1260"/>
                </a:lnTo>
                <a:cubicBezTo>
                  <a:pt x="1387" y="1282"/>
                  <a:pt x="1353" y="1282"/>
                  <a:pt x="1331" y="1260"/>
                </a:cubicBezTo>
                <a:lnTo>
                  <a:pt x="1184" y="1113"/>
                </a:lnTo>
                <a:lnTo>
                  <a:pt x="1184" y="1692"/>
                </a:lnTo>
                <a:lnTo>
                  <a:pt x="1579" y="1692"/>
                </a:lnTo>
                <a:lnTo>
                  <a:pt x="1579" y="1692"/>
                </a:lnTo>
                <a:cubicBezTo>
                  <a:pt x="1584" y="1692"/>
                  <a:pt x="1587" y="1692"/>
                  <a:pt x="1593" y="1692"/>
                </a:cubicBezTo>
                <a:cubicBezTo>
                  <a:pt x="1898" y="1692"/>
                  <a:pt x="2143" y="1438"/>
                  <a:pt x="2143" y="1127"/>
                </a:cubicBezTo>
                <a:cubicBezTo>
                  <a:pt x="2143" y="871"/>
                  <a:pt x="1974" y="635"/>
                  <a:pt x="1745" y="561"/>
                </a:cubicBezTo>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51" name="フリーフォーム 95">
            <a:extLst>
              <a:ext uri="{FF2B5EF4-FFF2-40B4-BE49-F238E27FC236}">
                <a16:creationId xmlns:a16="http://schemas.microsoft.com/office/drawing/2014/main" id="{D7CEC4C0-FED0-60F3-21FD-80B2CBF3CE9F}"/>
              </a:ext>
            </a:extLst>
          </p:cNvPr>
          <p:cNvSpPr/>
          <p:nvPr/>
        </p:nvSpPr>
        <p:spPr>
          <a:xfrm>
            <a:off x="3789153"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212121">
              <a:lumMod val="50000"/>
              <a:lumOff val="50000"/>
            </a:srgbClr>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defRPr/>
            </a:pPr>
            <a:r>
              <a:rPr kumimoji="0" lang="ja-JP" altLang="en-US" sz="900" kern="0" dirty="0">
                <a:solidFill>
                  <a:srgbClr val="FFFFFF"/>
                </a:solidFill>
                <a:latin typeface="メイリオ"/>
              </a:rPr>
              <a:t>　</a:t>
            </a:r>
            <a:endParaRPr kumimoji="0" lang="en-US" altLang="ja-JP" sz="900" kern="0" dirty="0">
              <a:solidFill>
                <a:srgbClr val="FFFFFF"/>
              </a:solidFill>
              <a:latin typeface="メイリオ"/>
            </a:endParaRPr>
          </a:p>
          <a:p>
            <a:pPr defTabSz="444500">
              <a:lnSpc>
                <a:spcPct val="120000"/>
              </a:lnSpc>
              <a:spcBef>
                <a:spcPct val="0"/>
              </a:spcBef>
              <a:defRPr/>
            </a:pPr>
            <a:r>
              <a:rPr kumimoji="0" lang="ja-JP" altLang="en-US" sz="950" kern="0" dirty="0">
                <a:solidFill>
                  <a:srgbClr val="FFFFFF"/>
                </a:solidFill>
                <a:latin typeface="メイリオ"/>
              </a:rPr>
              <a:t>・誘導広告の予約</a:t>
            </a:r>
          </a:p>
          <a:p>
            <a:pPr defTabSz="444500">
              <a:lnSpc>
                <a:spcPct val="120000"/>
              </a:lnSpc>
              <a:spcBef>
                <a:spcPct val="0"/>
              </a:spcBef>
              <a:defRPr/>
            </a:pPr>
            <a:r>
              <a:rPr kumimoji="0" lang="ja-JP" altLang="en-US" sz="950" kern="0" dirty="0">
                <a:solidFill>
                  <a:srgbClr val="FFFFFF"/>
                </a:solidFill>
                <a:latin typeface="メイリオ"/>
              </a:rPr>
              <a:t>・制作費の申込</a:t>
            </a:r>
            <a:endParaRPr kumimoji="0" lang="en-US" altLang="ja-JP" sz="950" kern="0" dirty="0">
              <a:solidFill>
                <a:srgbClr val="FFFFFF"/>
              </a:solidFill>
              <a:latin typeface="メイリオ"/>
            </a:endParaRPr>
          </a:p>
          <a:p>
            <a:pPr defTabSz="444500">
              <a:lnSpc>
                <a:spcPct val="120000"/>
              </a:lnSpc>
              <a:spcBef>
                <a:spcPct val="0"/>
              </a:spcBef>
              <a:defRPr/>
            </a:pPr>
            <a:r>
              <a:rPr kumimoji="0" lang="ja-JP" altLang="en-US" sz="950" kern="0" dirty="0">
                <a:solidFill>
                  <a:srgbClr val="FFFFFF"/>
                </a:solidFill>
                <a:latin typeface="メイリオ"/>
              </a:rPr>
              <a:t>・編集誘導費の申込</a:t>
            </a:r>
          </a:p>
        </p:txBody>
      </p:sp>
      <p:sp>
        <p:nvSpPr>
          <p:cNvPr id="52" name="円/楕円 96">
            <a:extLst>
              <a:ext uri="{FF2B5EF4-FFF2-40B4-BE49-F238E27FC236}">
                <a16:creationId xmlns:a16="http://schemas.microsoft.com/office/drawing/2014/main" id="{D547446C-13CE-C55B-B371-25494E246DB3}"/>
              </a:ext>
            </a:extLst>
          </p:cNvPr>
          <p:cNvSpPr>
            <a:spLocks noChangeAspect="1"/>
          </p:cNvSpPr>
          <p:nvPr/>
        </p:nvSpPr>
        <p:spPr>
          <a:xfrm>
            <a:off x="3656157" y="880184"/>
            <a:ext cx="432000" cy="432000"/>
          </a:xfrm>
          <a:prstGeom prst="ellipse">
            <a:avLst/>
          </a:prstGeom>
          <a:solidFill>
            <a:srgbClr val="90909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3</a:t>
            </a:r>
            <a:endParaRPr kumimoji="0" lang="ja-JP" altLang="en-US" sz="1200" b="1" kern="0" dirty="0">
              <a:solidFill>
                <a:srgbClr val="FFFFFF"/>
              </a:solidFill>
              <a:latin typeface="メイリオ"/>
            </a:endParaRPr>
          </a:p>
        </p:txBody>
      </p:sp>
      <p:pic>
        <p:nvPicPr>
          <p:cNvPr id="53" name="グラフィックス 52" descr="クリップボード 単色塗りつぶし">
            <a:extLst>
              <a:ext uri="{FF2B5EF4-FFF2-40B4-BE49-F238E27FC236}">
                <a16:creationId xmlns:a16="http://schemas.microsoft.com/office/drawing/2014/main" id="{D157F11A-024E-385E-9046-E9F9B40D253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19292" y="980796"/>
            <a:ext cx="360000" cy="360000"/>
          </a:xfrm>
          <a:prstGeom prst="rect">
            <a:avLst/>
          </a:prstGeom>
        </p:spPr>
      </p:pic>
      <p:sp>
        <p:nvSpPr>
          <p:cNvPr id="54" name="フリーフォーム 98">
            <a:extLst>
              <a:ext uri="{FF2B5EF4-FFF2-40B4-BE49-F238E27FC236}">
                <a16:creationId xmlns:a16="http://schemas.microsoft.com/office/drawing/2014/main" id="{3B160FBE-D0F6-A5D1-6F04-D65C0B144232}"/>
              </a:ext>
            </a:extLst>
          </p:cNvPr>
          <p:cNvSpPr/>
          <p:nvPr/>
        </p:nvSpPr>
        <p:spPr>
          <a:xfrm>
            <a:off x="2559575"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F5F5F5">
              <a:lumMod val="75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dirty="0">
                <a:solidFill>
                  <a:srgbClr val="000000"/>
                </a:solidFill>
                <a:latin typeface="メイリオ"/>
              </a:rPr>
              <a:t>オリエンテーション</a:t>
            </a:r>
          </a:p>
        </p:txBody>
      </p:sp>
      <p:sp>
        <p:nvSpPr>
          <p:cNvPr id="55" name="円/楕円 99">
            <a:extLst>
              <a:ext uri="{FF2B5EF4-FFF2-40B4-BE49-F238E27FC236}">
                <a16:creationId xmlns:a16="http://schemas.microsoft.com/office/drawing/2014/main" id="{10C5E543-7441-CBFE-3750-711DF617DCAE}"/>
              </a:ext>
            </a:extLst>
          </p:cNvPr>
          <p:cNvSpPr>
            <a:spLocks noChangeAspect="1"/>
          </p:cNvSpPr>
          <p:nvPr/>
        </p:nvSpPr>
        <p:spPr>
          <a:xfrm>
            <a:off x="2426579" y="880184"/>
            <a:ext cx="432000" cy="432000"/>
          </a:xfrm>
          <a:prstGeom prst="ellipse">
            <a:avLst/>
          </a:prstGeom>
          <a:solidFill>
            <a:srgbClr val="B0B0B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2</a:t>
            </a:r>
            <a:endParaRPr kumimoji="0" lang="ja-JP" altLang="en-US" sz="1200" b="1" kern="0" dirty="0">
              <a:solidFill>
                <a:srgbClr val="FFFFFF"/>
              </a:solidFill>
              <a:latin typeface="メイリオ"/>
            </a:endParaRPr>
          </a:p>
        </p:txBody>
      </p:sp>
      <p:pic>
        <p:nvPicPr>
          <p:cNvPr id="56" name="グラフィックス 55" descr="ユーザー 単色塗りつぶし">
            <a:extLst>
              <a:ext uri="{FF2B5EF4-FFF2-40B4-BE49-F238E27FC236}">
                <a16:creationId xmlns:a16="http://schemas.microsoft.com/office/drawing/2014/main" id="{C566091E-6BBF-FF4F-69C3-BC72F45D9B0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44475" y="980796"/>
            <a:ext cx="415499" cy="415499"/>
          </a:xfrm>
          <a:prstGeom prst="rect">
            <a:avLst/>
          </a:prstGeom>
        </p:spPr>
      </p:pic>
      <p:sp>
        <p:nvSpPr>
          <p:cNvPr id="57" name="フリーフォーム 101">
            <a:extLst>
              <a:ext uri="{FF2B5EF4-FFF2-40B4-BE49-F238E27FC236}">
                <a16:creationId xmlns:a16="http://schemas.microsoft.com/office/drawing/2014/main" id="{5F94C766-AD37-3188-9EEE-12B987C6E37C}"/>
              </a:ext>
            </a:extLst>
          </p:cNvPr>
          <p:cNvSpPr/>
          <p:nvPr/>
        </p:nvSpPr>
        <p:spPr>
          <a:xfrm>
            <a:off x="1310742"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BEB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dirty="0">
                <a:solidFill>
                  <a:srgbClr val="000000"/>
                </a:solidFill>
                <a:latin typeface="メイリオ"/>
              </a:rPr>
              <a:t>事前提案</a:t>
            </a:r>
            <a:br>
              <a:rPr kumimoji="0" lang="ja-JP" altLang="en-US" sz="1200" kern="0" dirty="0">
                <a:solidFill>
                  <a:srgbClr val="000000"/>
                </a:solidFill>
                <a:latin typeface="メイリオ"/>
              </a:rPr>
            </a:br>
            <a:r>
              <a:rPr kumimoji="0" lang="ja-JP" altLang="en-US" sz="1200" kern="0" dirty="0">
                <a:solidFill>
                  <a:srgbClr val="000000"/>
                </a:solidFill>
                <a:latin typeface="メイリオ"/>
              </a:rPr>
              <a:t>可否</a:t>
            </a:r>
          </a:p>
        </p:txBody>
      </p:sp>
      <p:sp>
        <p:nvSpPr>
          <p:cNvPr id="58" name="円/楕円 102">
            <a:extLst>
              <a:ext uri="{FF2B5EF4-FFF2-40B4-BE49-F238E27FC236}">
                <a16:creationId xmlns:a16="http://schemas.microsoft.com/office/drawing/2014/main" id="{DFF00526-717B-B2E0-6932-51007D44926D}"/>
              </a:ext>
            </a:extLst>
          </p:cNvPr>
          <p:cNvSpPr>
            <a:spLocks noChangeAspect="1"/>
          </p:cNvSpPr>
          <p:nvPr/>
        </p:nvSpPr>
        <p:spPr>
          <a:xfrm>
            <a:off x="1177746" y="880184"/>
            <a:ext cx="432000" cy="432000"/>
          </a:xfrm>
          <a:prstGeom prst="ellipse">
            <a:avLst/>
          </a:prstGeom>
          <a:solidFill>
            <a:srgbClr val="EBEB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メイリオ"/>
              </a:rPr>
              <a:t>1</a:t>
            </a:r>
            <a:endParaRPr kumimoji="0" lang="ja-JP" altLang="en-US" sz="1200" b="1" kern="0" dirty="0">
              <a:solidFill>
                <a:srgbClr val="000000"/>
              </a:solidFill>
              <a:latin typeface="メイリオ"/>
            </a:endParaRPr>
          </a:p>
        </p:txBody>
      </p:sp>
      <p:pic>
        <p:nvPicPr>
          <p:cNvPr id="59" name="グラフィックス 58" descr="チャット 単色塗りつぶし">
            <a:extLst>
              <a:ext uri="{FF2B5EF4-FFF2-40B4-BE49-F238E27FC236}">
                <a16:creationId xmlns:a16="http://schemas.microsoft.com/office/drawing/2014/main" id="{D88BA801-A577-A8C6-F0C7-E3AA044703C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62846" y="980325"/>
            <a:ext cx="468000" cy="468000"/>
          </a:xfrm>
          <a:prstGeom prst="rect">
            <a:avLst/>
          </a:prstGeom>
        </p:spPr>
      </p:pic>
      <p:sp>
        <p:nvSpPr>
          <p:cNvPr id="60" name="フリーフォーム 104">
            <a:extLst>
              <a:ext uri="{FF2B5EF4-FFF2-40B4-BE49-F238E27FC236}">
                <a16:creationId xmlns:a16="http://schemas.microsoft.com/office/drawing/2014/main" id="{73C3AD4E-558C-0019-A123-A41406997058}"/>
              </a:ext>
            </a:extLst>
          </p:cNvPr>
          <p:cNvSpPr/>
          <p:nvPr/>
        </p:nvSpPr>
        <p:spPr>
          <a:xfrm>
            <a:off x="7509209"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00003E">
              <a:alpha val="40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100" kern="0" dirty="0">
                <a:solidFill>
                  <a:srgbClr val="FFFFFF"/>
                </a:solidFill>
                <a:latin typeface="メイリオ"/>
              </a:rPr>
              <a:t>サイトデザイン受け渡し</a:t>
            </a:r>
          </a:p>
        </p:txBody>
      </p:sp>
      <p:pic>
        <p:nvPicPr>
          <p:cNvPr id="61" name="グラフィックス 60" descr="チェックマークを付けたチェック ボックス 単色塗りつぶし">
            <a:extLst>
              <a:ext uri="{FF2B5EF4-FFF2-40B4-BE49-F238E27FC236}">
                <a16:creationId xmlns:a16="http://schemas.microsoft.com/office/drawing/2014/main" id="{205699F5-AB7E-3FAD-35D2-B75F92C4668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883043" y="952999"/>
            <a:ext cx="432000" cy="432000"/>
          </a:xfrm>
          <a:prstGeom prst="rect">
            <a:avLst/>
          </a:prstGeom>
        </p:spPr>
      </p:pic>
      <p:sp>
        <p:nvSpPr>
          <p:cNvPr id="62" name="フリーフォーム 107">
            <a:extLst>
              <a:ext uri="{FF2B5EF4-FFF2-40B4-BE49-F238E27FC236}">
                <a16:creationId xmlns:a16="http://schemas.microsoft.com/office/drawing/2014/main" id="{427E6D20-E62B-E098-2314-661C78229492}"/>
              </a:ext>
            </a:extLst>
          </p:cNvPr>
          <p:cNvSpPr/>
          <p:nvPr/>
        </p:nvSpPr>
        <p:spPr>
          <a:xfrm>
            <a:off x="8719541" y="974617"/>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00003E">
              <a:alpha val="50196"/>
            </a:srgbClr>
          </a:solidFill>
          <a:ln w="25400" cap="flat" cmpd="sng" algn="ctr">
            <a:noFill/>
            <a:prstDash val="solid"/>
          </a:ln>
          <a:effectLst/>
        </p:spPr>
        <p:txBody>
          <a:bodyPr spcFirstLastPara="0" vert="horz" wrap="square" lIns="144000" tIns="180000" rIns="72000" bIns="0" numCol="1" spcCol="1270" anchor="ctr" anchorCtr="0">
            <a:noAutofit/>
          </a:bodyPr>
          <a:lstStyle/>
          <a:p>
            <a:pPr defTabSz="444500">
              <a:lnSpc>
                <a:spcPct val="120000"/>
              </a:lnSpc>
              <a:spcBef>
                <a:spcPct val="0"/>
              </a:spcBef>
              <a:buSzPct val="80000"/>
              <a:defRPr/>
            </a:pPr>
            <a:r>
              <a:rPr kumimoji="0" lang="ja-JP" altLang="en-US" sz="1100" kern="0" dirty="0">
                <a:solidFill>
                  <a:srgbClr val="FFFFFF"/>
                </a:solidFill>
                <a:latin typeface="メイリオ"/>
              </a:rPr>
              <a:t>バナーの確認</a:t>
            </a:r>
          </a:p>
        </p:txBody>
      </p:sp>
      <p:sp>
        <p:nvSpPr>
          <p:cNvPr id="63" name="直角三角形 62">
            <a:extLst>
              <a:ext uri="{FF2B5EF4-FFF2-40B4-BE49-F238E27FC236}">
                <a16:creationId xmlns:a16="http://schemas.microsoft.com/office/drawing/2014/main" id="{473FE4B0-B7E1-D2A7-465B-B117E1AC310B}"/>
              </a:ext>
            </a:extLst>
          </p:cNvPr>
          <p:cNvSpPr/>
          <p:nvPr/>
        </p:nvSpPr>
        <p:spPr>
          <a:xfrm rot="13500000">
            <a:off x="2311112" y="1643932"/>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64" name="直角三角形 63">
            <a:extLst>
              <a:ext uri="{FF2B5EF4-FFF2-40B4-BE49-F238E27FC236}">
                <a16:creationId xmlns:a16="http://schemas.microsoft.com/office/drawing/2014/main" id="{0AA360F4-DDCD-FA24-F4CA-9EC027E5A8AA}"/>
              </a:ext>
            </a:extLst>
          </p:cNvPr>
          <p:cNvSpPr/>
          <p:nvPr/>
        </p:nvSpPr>
        <p:spPr>
          <a:xfrm rot="13500000">
            <a:off x="3538261" y="1643933"/>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65" name="直角三角形 64">
            <a:extLst>
              <a:ext uri="{FF2B5EF4-FFF2-40B4-BE49-F238E27FC236}">
                <a16:creationId xmlns:a16="http://schemas.microsoft.com/office/drawing/2014/main" id="{A5FE2B0B-89AD-ECB6-EFC2-304CCDDB2B66}"/>
              </a:ext>
            </a:extLst>
          </p:cNvPr>
          <p:cNvSpPr/>
          <p:nvPr/>
        </p:nvSpPr>
        <p:spPr>
          <a:xfrm rot="13500000">
            <a:off x="4765415" y="1643934"/>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66" name="直角三角形 65">
            <a:extLst>
              <a:ext uri="{FF2B5EF4-FFF2-40B4-BE49-F238E27FC236}">
                <a16:creationId xmlns:a16="http://schemas.microsoft.com/office/drawing/2014/main" id="{08F81EA2-22DA-F00D-E257-DC3DE13822CE}"/>
              </a:ext>
            </a:extLst>
          </p:cNvPr>
          <p:cNvSpPr/>
          <p:nvPr/>
        </p:nvSpPr>
        <p:spPr>
          <a:xfrm rot="13500000">
            <a:off x="7253459" y="1643935"/>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67" name="直角三角形 66">
            <a:extLst>
              <a:ext uri="{FF2B5EF4-FFF2-40B4-BE49-F238E27FC236}">
                <a16:creationId xmlns:a16="http://schemas.microsoft.com/office/drawing/2014/main" id="{BDE85854-979B-FF83-287D-1FC1CA2FB998}"/>
              </a:ext>
            </a:extLst>
          </p:cNvPr>
          <p:cNvSpPr/>
          <p:nvPr/>
        </p:nvSpPr>
        <p:spPr>
          <a:xfrm rot="13500000">
            <a:off x="8461362" y="1643935"/>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68" name="直角三角形 67">
            <a:extLst>
              <a:ext uri="{FF2B5EF4-FFF2-40B4-BE49-F238E27FC236}">
                <a16:creationId xmlns:a16="http://schemas.microsoft.com/office/drawing/2014/main" id="{7B1E5141-3F73-B967-FA17-69C8CDD574E3}"/>
              </a:ext>
            </a:extLst>
          </p:cNvPr>
          <p:cNvSpPr/>
          <p:nvPr/>
        </p:nvSpPr>
        <p:spPr>
          <a:xfrm rot="13500000">
            <a:off x="9707763" y="1643935"/>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69" name="直角三角形 68">
            <a:extLst>
              <a:ext uri="{FF2B5EF4-FFF2-40B4-BE49-F238E27FC236}">
                <a16:creationId xmlns:a16="http://schemas.microsoft.com/office/drawing/2014/main" id="{A4AD1C8C-5CF3-A390-A2FF-2BB7D3815B60}"/>
              </a:ext>
            </a:extLst>
          </p:cNvPr>
          <p:cNvSpPr/>
          <p:nvPr/>
        </p:nvSpPr>
        <p:spPr>
          <a:xfrm rot="13500000">
            <a:off x="10867535" y="1643935"/>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70" name="Freeform 10">
            <a:extLst>
              <a:ext uri="{FF2B5EF4-FFF2-40B4-BE49-F238E27FC236}">
                <a16:creationId xmlns:a16="http://schemas.microsoft.com/office/drawing/2014/main" id="{D03074ED-04A5-23E6-6454-D7A679BD8FC2}"/>
              </a:ext>
            </a:extLst>
          </p:cNvPr>
          <p:cNvSpPr>
            <a:spLocks noChangeAspect="1" noChangeArrowheads="1"/>
          </p:cNvSpPr>
          <p:nvPr/>
        </p:nvSpPr>
        <p:spPr bwMode="auto">
          <a:xfrm>
            <a:off x="7951836"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71" name="Freeform 10">
            <a:extLst>
              <a:ext uri="{FF2B5EF4-FFF2-40B4-BE49-F238E27FC236}">
                <a16:creationId xmlns:a16="http://schemas.microsoft.com/office/drawing/2014/main" id="{1971C0E6-8928-BE38-1CA2-8EE4EE94BAB5}"/>
              </a:ext>
            </a:extLst>
          </p:cNvPr>
          <p:cNvSpPr>
            <a:spLocks noChangeAspect="1" noChangeArrowheads="1"/>
          </p:cNvSpPr>
          <p:nvPr/>
        </p:nvSpPr>
        <p:spPr bwMode="auto">
          <a:xfrm>
            <a:off x="7951836" y="321676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72" name="Freeform 10">
            <a:extLst>
              <a:ext uri="{FF2B5EF4-FFF2-40B4-BE49-F238E27FC236}">
                <a16:creationId xmlns:a16="http://schemas.microsoft.com/office/drawing/2014/main" id="{CC1FD29C-6AFD-32E6-790E-E45DBD61BA6F}"/>
              </a:ext>
            </a:extLst>
          </p:cNvPr>
          <p:cNvSpPr>
            <a:spLocks noChangeAspect="1" noChangeArrowheads="1"/>
          </p:cNvSpPr>
          <p:nvPr/>
        </p:nvSpPr>
        <p:spPr bwMode="auto">
          <a:xfrm>
            <a:off x="9192580"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73" name="Freeform 10">
            <a:extLst>
              <a:ext uri="{FF2B5EF4-FFF2-40B4-BE49-F238E27FC236}">
                <a16:creationId xmlns:a16="http://schemas.microsoft.com/office/drawing/2014/main" id="{6C2A65D3-F232-A32C-D210-13480BE00792}"/>
              </a:ext>
            </a:extLst>
          </p:cNvPr>
          <p:cNvSpPr>
            <a:spLocks noChangeAspect="1" noChangeArrowheads="1"/>
          </p:cNvSpPr>
          <p:nvPr/>
        </p:nvSpPr>
        <p:spPr bwMode="auto">
          <a:xfrm>
            <a:off x="9192580" y="2812902"/>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74" name="Freeform 10">
            <a:extLst>
              <a:ext uri="{FF2B5EF4-FFF2-40B4-BE49-F238E27FC236}">
                <a16:creationId xmlns:a16="http://schemas.microsoft.com/office/drawing/2014/main" id="{F13D85CF-6F68-DD72-2A0A-3BD7BB81788F}"/>
              </a:ext>
            </a:extLst>
          </p:cNvPr>
          <p:cNvSpPr>
            <a:spLocks noChangeAspect="1" noChangeArrowheads="1"/>
          </p:cNvSpPr>
          <p:nvPr/>
        </p:nvSpPr>
        <p:spPr bwMode="auto">
          <a:xfrm>
            <a:off x="9192580" y="3258158"/>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75" name="Freeform 10">
            <a:extLst>
              <a:ext uri="{FF2B5EF4-FFF2-40B4-BE49-F238E27FC236}">
                <a16:creationId xmlns:a16="http://schemas.microsoft.com/office/drawing/2014/main" id="{03142552-48DD-7AD7-CCC5-C7B52F6BE17B}"/>
              </a:ext>
            </a:extLst>
          </p:cNvPr>
          <p:cNvSpPr>
            <a:spLocks noChangeAspect="1" noChangeArrowheads="1"/>
          </p:cNvSpPr>
          <p:nvPr/>
        </p:nvSpPr>
        <p:spPr bwMode="auto">
          <a:xfrm>
            <a:off x="10379200" y="2372210"/>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76" name="テキスト ボックス 75">
            <a:extLst>
              <a:ext uri="{FF2B5EF4-FFF2-40B4-BE49-F238E27FC236}">
                <a16:creationId xmlns:a16="http://schemas.microsoft.com/office/drawing/2014/main" id="{B36EAC24-4B81-8B38-DA27-465791E09EB0}"/>
              </a:ext>
            </a:extLst>
          </p:cNvPr>
          <p:cNvSpPr txBox="1"/>
          <p:nvPr/>
        </p:nvSpPr>
        <p:spPr>
          <a:xfrm>
            <a:off x="1275170" y="3640777"/>
            <a:ext cx="1097133"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1000" kern="0" dirty="0">
              <a:solidFill>
                <a:srgbClr val="545454"/>
              </a:solidFill>
              <a:latin typeface="メイリオ"/>
            </a:endParaRPr>
          </a:p>
        </p:txBody>
      </p:sp>
      <p:sp>
        <p:nvSpPr>
          <p:cNvPr id="77" name="テキスト ボックス 76">
            <a:extLst>
              <a:ext uri="{FF2B5EF4-FFF2-40B4-BE49-F238E27FC236}">
                <a16:creationId xmlns:a16="http://schemas.microsoft.com/office/drawing/2014/main" id="{9A8FC731-F028-EFA0-2138-505C63D72251}"/>
              </a:ext>
            </a:extLst>
          </p:cNvPr>
          <p:cNvSpPr txBox="1"/>
          <p:nvPr/>
        </p:nvSpPr>
        <p:spPr>
          <a:xfrm>
            <a:off x="2533933" y="3640777"/>
            <a:ext cx="1077578"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1000" kern="0" dirty="0">
              <a:solidFill>
                <a:srgbClr val="545454"/>
              </a:solidFill>
              <a:latin typeface="メイリオ"/>
            </a:endParaRPr>
          </a:p>
        </p:txBody>
      </p:sp>
      <p:sp>
        <p:nvSpPr>
          <p:cNvPr id="78" name="テキスト ボックス 77">
            <a:extLst>
              <a:ext uri="{FF2B5EF4-FFF2-40B4-BE49-F238E27FC236}">
                <a16:creationId xmlns:a16="http://schemas.microsoft.com/office/drawing/2014/main" id="{CA9CDE0B-ABBC-4945-6F01-70B4CFF06084}"/>
              </a:ext>
            </a:extLst>
          </p:cNvPr>
          <p:cNvSpPr txBox="1"/>
          <p:nvPr/>
        </p:nvSpPr>
        <p:spPr>
          <a:xfrm>
            <a:off x="3757824" y="3640777"/>
            <a:ext cx="1127916"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en-US" altLang="ja-JP" sz="800" kern="0" dirty="0">
              <a:solidFill>
                <a:srgbClr val="545454"/>
              </a:solidFill>
              <a:latin typeface="メイリオ"/>
            </a:endParaRPr>
          </a:p>
        </p:txBody>
      </p:sp>
      <p:sp>
        <p:nvSpPr>
          <p:cNvPr id="79" name="テキスト ボックス 78">
            <a:extLst>
              <a:ext uri="{FF2B5EF4-FFF2-40B4-BE49-F238E27FC236}">
                <a16:creationId xmlns:a16="http://schemas.microsoft.com/office/drawing/2014/main" id="{1E174A0A-539D-72DA-CD72-745F595743B8}"/>
              </a:ext>
            </a:extLst>
          </p:cNvPr>
          <p:cNvSpPr txBox="1"/>
          <p:nvPr/>
        </p:nvSpPr>
        <p:spPr>
          <a:xfrm>
            <a:off x="4981709" y="3640777"/>
            <a:ext cx="1123916"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en-US" altLang="ja-JP" sz="1000" kern="0" dirty="0">
              <a:solidFill>
                <a:srgbClr val="545454"/>
              </a:solidFill>
              <a:latin typeface="メイリオ"/>
            </a:endParaRPr>
          </a:p>
        </p:txBody>
      </p:sp>
      <p:sp>
        <p:nvSpPr>
          <p:cNvPr id="80" name="テキスト ボックス 79">
            <a:extLst>
              <a:ext uri="{FF2B5EF4-FFF2-40B4-BE49-F238E27FC236}">
                <a16:creationId xmlns:a16="http://schemas.microsoft.com/office/drawing/2014/main" id="{34203643-61CF-38B7-EAC6-CA69B52A9099}"/>
              </a:ext>
            </a:extLst>
          </p:cNvPr>
          <p:cNvSpPr txBox="1"/>
          <p:nvPr/>
        </p:nvSpPr>
        <p:spPr>
          <a:xfrm>
            <a:off x="7472489" y="3640777"/>
            <a:ext cx="1123916"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900" kern="0" dirty="0">
              <a:solidFill>
                <a:srgbClr val="545454"/>
              </a:solidFill>
              <a:latin typeface="メイリオ"/>
            </a:endParaRPr>
          </a:p>
        </p:txBody>
      </p:sp>
      <p:sp>
        <p:nvSpPr>
          <p:cNvPr id="81" name="テキスト ボックス 80">
            <a:extLst>
              <a:ext uri="{FF2B5EF4-FFF2-40B4-BE49-F238E27FC236}">
                <a16:creationId xmlns:a16="http://schemas.microsoft.com/office/drawing/2014/main" id="{0520E1A6-923C-2858-16E8-BD06F467914F}"/>
              </a:ext>
            </a:extLst>
          </p:cNvPr>
          <p:cNvSpPr txBox="1"/>
          <p:nvPr/>
        </p:nvSpPr>
        <p:spPr>
          <a:xfrm>
            <a:off x="8706004" y="3640777"/>
            <a:ext cx="1114532"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900" kern="0" dirty="0">
              <a:solidFill>
                <a:srgbClr val="545454"/>
              </a:solidFill>
              <a:latin typeface="メイリオ"/>
            </a:endParaRPr>
          </a:p>
        </p:txBody>
      </p:sp>
      <p:sp>
        <p:nvSpPr>
          <p:cNvPr id="82" name="テキスト ボックス 81">
            <a:extLst>
              <a:ext uri="{FF2B5EF4-FFF2-40B4-BE49-F238E27FC236}">
                <a16:creationId xmlns:a16="http://schemas.microsoft.com/office/drawing/2014/main" id="{EBC8E9DD-FEAD-12F4-CFCC-46E7EA282B36}"/>
              </a:ext>
            </a:extLst>
          </p:cNvPr>
          <p:cNvSpPr txBox="1"/>
          <p:nvPr/>
        </p:nvSpPr>
        <p:spPr>
          <a:xfrm>
            <a:off x="9923191" y="3640777"/>
            <a:ext cx="1143829" cy="2920361"/>
          </a:xfrm>
          <a:prstGeom prst="rect">
            <a:avLst/>
          </a:prstGeom>
          <a:solidFill>
            <a:srgbClr val="FFFFFF">
              <a:alpha val="95000"/>
            </a:srgbClr>
          </a:solidFill>
          <a:ln>
            <a:solidFill>
              <a:srgbClr val="00003E"/>
            </a:solidFill>
          </a:ln>
        </p:spPr>
        <p:txBody>
          <a:bodyPr wrap="square" lIns="72000" tIns="216000" rIns="72000" bIns="0" rtlCol="0" anchor="t">
            <a:noAutofit/>
          </a:bodyPr>
          <a:lstStyle/>
          <a:p>
            <a:pPr>
              <a:lnSpc>
                <a:spcPct val="110000"/>
              </a:lnSpc>
              <a:spcAft>
                <a:spcPts val="400"/>
              </a:spcAft>
              <a:defRPr/>
            </a:pPr>
            <a:endParaRPr kumimoji="0" lang="ja-JP" altLang="en-US" sz="800" kern="0" dirty="0">
              <a:solidFill>
                <a:srgbClr val="545454"/>
              </a:solidFill>
              <a:latin typeface="メイリオ"/>
            </a:endParaRPr>
          </a:p>
        </p:txBody>
      </p:sp>
      <p:sp>
        <p:nvSpPr>
          <p:cNvPr id="83" name="Freeform 10">
            <a:extLst>
              <a:ext uri="{FF2B5EF4-FFF2-40B4-BE49-F238E27FC236}">
                <a16:creationId xmlns:a16="http://schemas.microsoft.com/office/drawing/2014/main" id="{DB9A1979-774B-F601-8EE8-F2AD3C109EE5}"/>
              </a:ext>
            </a:extLst>
          </p:cNvPr>
          <p:cNvSpPr>
            <a:spLocks noChangeAspect="1" noChangeArrowheads="1"/>
          </p:cNvSpPr>
          <p:nvPr/>
        </p:nvSpPr>
        <p:spPr bwMode="auto">
          <a:xfrm>
            <a:off x="5425421" y="235891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4" name="Freeform 10">
            <a:extLst>
              <a:ext uri="{FF2B5EF4-FFF2-40B4-BE49-F238E27FC236}">
                <a16:creationId xmlns:a16="http://schemas.microsoft.com/office/drawing/2014/main" id="{9F561EAF-5551-7DD3-8FB4-80B1CDB8171C}"/>
              </a:ext>
            </a:extLst>
          </p:cNvPr>
          <p:cNvSpPr>
            <a:spLocks noChangeAspect="1" noChangeArrowheads="1"/>
          </p:cNvSpPr>
          <p:nvPr/>
        </p:nvSpPr>
        <p:spPr bwMode="auto">
          <a:xfrm>
            <a:off x="10396847" y="2794119"/>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5" name="Freeform 10">
            <a:extLst>
              <a:ext uri="{FF2B5EF4-FFF2-40B4-BE49-F238E27FC236}">
                <a16:creationId xmlns:a16="http://schemas.microsoft.com/office/drawing/2014/main" id="{7FFB2C18-64DE-04F0-F02D-706D6FB62D62}"/>
              </a:ext>
            </a:extLst>
          </p:cNvPr>
          <p:cNvSpPr>
            <a:spLocks noChangeAspect="1" noChangeArrowheads="1"/>
          </p:cNvSpPr>
          <p:nvPr/>
        </p:nvSpPr>
        <p:spPr bwMode="auto">
          <a:xfrm>
            <a:off x="10406473" y="3227254"/>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86" name="Freeform 10">
            <a:extLst>
              <a:ext uri="{FF2B5EF4-FFF2-40B4-BE49-F238E27FC236}">
                <a16:creationId xmlns:a16="http://schemas.microsoft.com/office/drawing/2014/main" id="{3E7AC014-291C-6866-F7E2-37E527A69ADC}"/>
              </a:ext>
            </a:extLst>
          </p:cNvPr>
          <p:cNvSpPr>
            <a:spLocks noChangeAspect="1" noChangeArrowheads="1"/>
          </p:cNvSpPr>
          <p:nvPr/>
        </p:nvSpPr>
        <p:spPr bwMode="auto">
          <a:xfrm>
            <a:off x="5444672" y="3234811"/>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pic>
        <p:nvPicPr>
          <p:cNvPr id="87" name="グラフィックス 86" descr="チェックマークを付けたチェック ボックス 単色塗りつぶし">
            <a:extLst>
              <a:ext uri="{FF2B5EF4-FFF2-40B4-BE49-F238E27FC236}">
                <a16:creationId xmlns:a16="http://schemas.microsoft.com/office/drawing/2014/main" id="{03DED397-7799-65BE-E5DA-82886353A21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094228" y="961020"/>
            <a:ext cx="432000" cy="432000"/>
          </a:xfrm>
          <a:prstGeom prst="rect">
            <a:avLst/>
          </a:prstGeom>
        </p:spPr>
      </p:pic>
      <p:sp>
        <p:nvSpPr>
          <p:cNvPr id="88" name="フリーフォーム 104">
            <a:extLst>
              <a:ext uri="{FF2B5EF4-FFF2-40B4-BE49-F238E27FC236}">
                <a16:creationId xmlns:a16="http://schemas.microsoft.com/office/drawing/2014/main" id="{193B742B-1161-4886-D7AD-84C48286996C}"/>
              </a:ext>
            </a:extLst>
          </p:cNvPr>
          <p:cNvSpPr/>
          <p:nvPr/>
        </p:nvSpPr>
        <p:spPr>
          <a:xfrm>
            <a:off x="6285194" y="973011"/>
            <a:ext cx="1023061" cy="1252024"/>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00003E">
              <a:alpha val="20000"/>
            </a:srgbClr>
          </a:solidFill>
          <a:ln w="25400" cap="flat" cmpd="sng" algn="ctr">
            <a:noFill/>
            <a:prstDash val="solid"/>
          </a:ln>
          <a:effectLst/>
        </p:spPr>
        <p:txBody>
          <a:bodyPr spcFirstLastPara="0" vert="horz" wrap="square" lIns="72000" tIns="180000" rIns="72000" bIns="0" numCol="1" spcCol="1270" anchor="ctr" anchorCtr="0">
            <a:noAutofit/>
          </a:bodyPr>
          <a:lstStyle/>
          <a:p>
            <a:pPr marL="0" marR="0" lvl="0" indent="0" algn="ctr" defTabSz="444500" eaLnBrk="1" fontAlgn="auto" latinLnBrk="0" hangingPunct="1">
              <a:lnSpc>
                <a:spcPct val="120000"/>
              </a:lnSpc>
              <a:spcBef>
                <a:spcPct val="0"/>
              </a:spcBef>
              <a:spcAft>
                <a:spcPts val="0"/>
              </a:spcAft>
              <a:buClrTx/>
              <a:buSzTx/>
              <a:buFontTx/>
              <a:buNone/>
              <a:tabLst/>
              <a:defRPr/>
            </a:pPr>
            <a:r>
              <a:rPr kumimoji="0" lang="ja-JP" altLang="en-US" sz="1100" b="0" i="0" u="none" strike="noStrike" kern="0" cap="none" spc="0" normalizeH="0" baseline="0" noProof="0" dirty="0">
                <a:ln>
                  <a:noFill/>
                </a:ln>
                <a:solidFill>
                  <a:srgbClr val="545454"/>
                </a:solidFill>
                <a:effectLst/>
                <a:uLnTx/>
                <a:uFillTx/>
                <a:latin typeface="メイリオ"/>
              </a:rPr>
              <a:t>レポート用のアンケート内容の確認</a:t>
            </a:r>
          </a:p>
        </p:txBody>
      </p:sp>
      <p:sp>
        <p:nvSpPr>
          <p:cNvPr id="89" name="円/楕円 105">
            <a:extLst>
              <a:ext uri="{FF2B5EF4-FFF2-40B4-BE49-F238E27FC236}">
                <a16:creationId xmlns:a16="http://schemas.microsoft.com/office/drawing/2014/main" id="{8DCE6353-87B3-57E3-9A14-09C2CDF194BA}"/>
              </a:ext>
            </a:extLst>
          </p:cNvPr>
          <p:cNvSpPr>
            <a:spLocks noChangeAspect="1"/>
          </p:cNvSpPr>
          <p:nvPr/>
        </p:nvSpPr>
        <p:spPr>
          <a:xfrm>
            <a:off x="6152198" y="878578"/>
            <a:ext cx="432000" cy="432000"/>
          </a:xfrm>
          <a:prstGeom prst="ellipse">
            <a:avLst/>
          </a:prstGeom>
          <a:solidFill>
            <a:srgbClr val="00003E">
              <a:alpha val="2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rgbClr val="000000"/>
                </a:solidFill>
                <a:effectLst/>
                <a:uLnTx/>
                <a:uFillTx/>
                <a:latin typeface="メイリオ"/>
              </a:rPr>
              <a:t>5</a:t>
            </a:r>
            <a:endParaRPr kumimoji="0" lang="ja-JP" altLang="en-US" sz="1200" b="1" i="0" u="none" strike="noStrike" kern="0" cap="none" spc="0" normalizeH="0" baseline="0" noProof="0" dirty="0">
              <a:ln>
                <a:noFill/>
              </a:ln>
              <a:solidFill>
                <a:srgbClr val="000000"/>
              </a:solidFill>
              <a:effectLst/>
              <a:uLnTx/>
              <a:uFillTx/>
              <a:latin typeface="メイリオ"/>
            </a:endParaRPr>
          </a:p>
        </p:txBody>
      </p:sp>
      <p:pic>
        <p:nvPicPr>
          <p:cNvPr id="90" name="グラフィックス 89" descr="チェックマークを付けたチェック ボックス 単色塗りつぶし">
            <a:extLst>
              <a:ext uri="{FF2B5EF4-FFF2-40B4-BE49-F238E27FC236}">
                <a16:creationId xmlns:a16="http://schemas.microsoft.com/office/drawing/2014/main" id="{021E1346-5AD5-98FC-C35B-ACB29F48EB7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659028" y="951393"/>
            <a:ext cx="432000" cy="432000"/>
          </a:xfrm>
          <a:prstGeom prst="rect">
            <a:avLst/>
          </a:prstGeom>
        </p:spPr>
      </p:pic>
      <p:sp>
        <p:nvSpPr>
          <p:cNvPr id="91" name="直角三角形 90">
            <a:extLst>
              <a:ext uri="{FF2B5EF4-FFF2-40B4-BE49-F238E27FC236}">
                <a16:creationId xmlns:a16="http://schemas.microsoft.com/office/drawing/2014/main" id="{1116FA6F-1C81-A692-625F-2F9CB5014BF3}"/>
              </a:ext>
            </a:extLst>
          </p:cNvPr>
          <p:cNvSpPr/>
          <p:nvPr/>
        </p:nvSpPr>
        <p:spPr>
          <a:xfrm rot="13500000">
            <a:off x="6029444" y="164232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92" name="テキスト ボックス 91">
            <a:extLst>
              <a:ext uri="{FF2B5EF4-FFF2-40B4-BE49-F238E27FC236}">
                <a16:creationId xmlns:a16="http://schemas.microsoft.com/office/drawing/2014/main" id="{C28BE2D5-3550-2A87-DD98-5B14E5E44429}"/>
              </a:ext>
            </a:extLst>
          </p:cNvPr>
          <p:cNvSpPr txBox="1"/>
          <p:nvPr/>
        </p:nvSpPr>
        <p:spPr>
          <a:xfrm>
            <a:off x="6229222" y="3639172"/>
            <a:ext cx="1123916" cy="2920361"/>
          </a:xfrm>
          <a:prstGeom prst="rect">
            <a:avLst/>
          </a:prstGeom>
          <a:solidFill>
            <a:srgbClr val="FFFFFF">
              <a:alpha val="95000"/>
            </a:srgbClr>
          </a:solidFill>
        </p:spPr>
        <p:txBody>
          <a:bodyPr wrap="square" lIns="72000" tIns="216000" rIns="72000" bIns="0" rtlCol="0" anchor="t">
            <a:noAutofit/>
          </a:bodyPr>
          <a:lstStyle/>
          <a:p>
            <a:pPr>
              <a:lnSpc>
                <a:spcPct val="110000"/>
              </a:lnSpc>
              <a:spcAft>
                <a:spcPts val="400"/>
              </a:spcAft>
              <a:defRPr/>
            </a:pPr>
            <a:endParaRPr kumimoji="0" lang="ja-JP" altLang="en-US" sz="900" kern="0" dirty="0">
              <a:solidFill>
                <a:srgbClr val="545454"/>
              </a:solidFill>
              <a:latin typeface="メイリオ"/>
            </a:endParaRPr>
          </a:p>
        </p:txBody>
      </p:sp>
      <p:sp>
        <p:nvSpPr>
          <p:cNvPr id="93" name="テキスト ボックス 92">
            <a:extLst>
              <a:ext uri="{FF2B5EF4-FFF2-40B4-BE49-F238E27FC236}">
                <a16:creationId xmlns:a16="http://schemas.microsoft.com/office/drawing/2014/main" id="{185A02B2-61C9-34E8-1386-FE6E1FF334F1}"/>
              </a:ext>
            </a:extLst>
          </p:cNvPr>
          <p:cNvSpPr txBox="1"/>
          <p:nvPr/>
        </p:nvSpPr>
        <p:spPr>
          <a:xfrm>
            <a:off x="1240528" y="3683374"/>
            <a:ext cx="1114207" cy="2446824"/>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から弊社営業に提案可否確認連絡。</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は社内にて申請。</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弊社制作</a:t>
            </a:r>
            <a:r>
              <a:rPr kumimoji="0" lang="ja-JP" altLang="en-US" sz="1000" kern="0" dirty="0">
                <a:solidFill>
                  <a:srgbClr val="545454"/>
                </a:solidFill>
                <a:latin typeface="メイリオ"/>
              </a:rPr>
              <a:t>から</a:t>
            </a:r>
            <a:r>
              <a:rPr kumimoji="0" lang="ja-JP" altLang="en-US" sz="1000" b="1" kern="0" dirty="0">
                <a:solidFill>
                  <a:srgbClr val="545454"/>
                </a:solidFill>
                <a:latin typeface="メイリオ"/>
              </a:rPr>
              <a:t>営業</a:t>
            </a:r>
            <a:r>
              <a:rPr kumimoji="0" lang="ja-JP" altLang="en-US" sz="1000" kern="0" dirty="0">
                <a:solidFill>
                  <a:srgbClr val="545454"/>
                </a:solidFill>
                <a:latin typeface="メイリオ"/>
              </a:rPr>
              <a:t>宛に可否結果の回答。</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は</a:t>
            </a: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に回答の結果をご連絡する。</a:t>
            </a:r>
          </a:p>
        </p:txBody>
      </p:sp>
      <p:sp>
        <p:nvSpPr>
          <p:cNvPr id="94" name="テキスト ボックス 93">
            <a:extLst>
              <a:ext uri="{FF2B5EF4-FFF2-40B4-BE49-F238E27FC236}">
                <a16:creationId xmlns:a16="http://schemas.microsoft.com/office/drawing/2014/main" id="{0333626E-9140-AE59-DF76-FF1735B1BE22}"/>
              </a:ext>
            </a:extLst>
          </p:cNvPr>
          <p:cNvSpPr txBox="1"/>
          <p:nvPr/>
        </p:nvSpPr>
        <p:spPr>
          <a:xfrm>
            <a:off x="3739167" y="3681853"/>
            <a:ext cx="1143828" cy="2318840"/>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が広告管理ツールにて誘導広告（</a:t>
            </a:r>
            <a:r>
              <a:rPr kumimoji="0" lang="en-US" altLang="ja-JP" sz="1000" kern="0" dirty="0">
                <a:solidFill>
                  <a:srgbClr val="545454"/>
                </a:solidFill>
                <a:latin typeface="メイリオ"/>
              </a:rPr>
              <a:t>YDA</a:t>
            </a:r>
            <a:r>
              <a:rPr kumimoji="0" lang="ja-JP" altLang="en-US" sz="1000" kern="0" dirty="0">
                <a:solidFill>
                  <a:srgbClr val="545454"/>
                </a:solidFill>
                <a:latin typeface="メイリオ"/>
              </a:rPr>
              <a:t>予約型</a:t>
            </a:r>
            <a:r>
              <a:rPr kumimoji="0" lang="en-US" altLang="ja-JP" sz="1000" kern="0" dirty="0">
                <a:solidFill>
                  <a:srgbClr val="545454"/>
                </a:solidFill>
                <a:latin typeface="メイリオ"/>
              </a:rPr>
              <a:t>Yahoo!</a:t>
            </a:r>
            <a:r>
              <a:rPr kumimoji="0" lang="ja-JP" altLang="en-US" sz="1000" kern="0" dirty="0">
                <a:solidFill>
                  <a:srgbClr val="545454"/>
                </a:solidFill>
                <a:latin typeface="メイリオ"/>
              </a:rPr>
              <a:t>ファイナンス商品）を予約。</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が制作費、編集誘導費の申込実施。</a:t>
            </a:r>
            <a:br>
              <a:rPr kumimoji="0" lang="en-US" altLang="ja-JP" sz="1000" kern="0" dirty="0">
                <a:solidFill>
                  <a:srgbClr val="545454"/>
                </a:solidFill>
                <a:latin typeface="メイリオ"/>
              </a:rPr>
            </a:br>
            <a:r>
              <a:rPr kumimoji="0" lang="ja-JP" altLang="en-US" sz="1050" kern="0" dirty="0">
                <a:solidFill>
                  <a:srgbClr val="00569B"/>
                </a:solidFill>
                <a:latin typeface="メイリオ"/>
                <a:hlinkClick r:id="rId11">
                  <a:extLst>
                    <a:ext uri="{A12FA001-AC4F-418D-AE19-62706E023703}">
                      <ahyp:hlinkClr xmlns:ahyp="http://schemas.microsoft.com/office/drawing/2018/hyperlinkcolor" val="tx"/>
                    </a:ext>
                  </a:extLst>
                </a:hlinkClick>
              </a:rPr>
              <a:t>リンク</a:t>
            </a:r>
            <a:br>
              <a:rPr kumimoji="0" lang="en-US" altLang="ja-JP" sz="1050" kern="0" dirty="0">
                <a:solidFill>
                  <a:srgbClr val="545454"/>
                </a:solidFill>
                <a:latin typeface="メイリオ"/>
              </a:rPr>
            </a:br>
            <a:endParaRPr kumimoji="0" lang="en-US" altLang="ja-JP" sz="800" kern="0" dirty="0">
              <a:solidFill>
                <a:srgbClr val="545454"/>
              </a:solidFill>
              <a:latin typeface="メイリオ"/>
            </a:endParaRPr>
          </a:p>
        </p:txBody>
      </p:sp>
      <p:sp>
        <p:nvSpPr>
          <p:cNvPr id="95" name="テキスト ボックス 94">
            <a:extLst>
              <a:ext uri="{FF2B5EF4-FFF2-40B4-BE49-F238E27FC236}">
                <a16:creationId xmlns:a16="http://schemas.microsoft.com/office/drawing/2014/main" id="{92AF3781-736B-50A1-71E2-2F506C7CED91}"/>
              </a:ext>
            </a:extLst>
          </p:cNvPr>
          <p:cNvSpPr txBox="1"/>
          <p:nvPr/>
        </p:nvSpPr>
        <p:spPr>
          <a:xfrm>
            <a:off x="2544028" y="3689874"/>
            <a:ext cx="1067483" cy="2344231"/>
          </a:xfrm>
          <a:prstGeom prst="rect">
            <a:avLst/>
          </a:prstGeom>
          <a:noFill/>
        </p:spPr>
        <p:txBody>
          <a:bodyPr wrap="square" rtlCol="0">
            <a:spAutoFit/>
          </a:bodyPr>
          <a:lstStyle/>
          <a:p>
            <a:pPr marL="99450" marR="0" lvl="0" indent="-99450" defTabSz="914400" eaLnBrk="1" fontAlgn="auto" latinLnBrk="0" hangingPunct="1">
              <a:lnSpc>
                <a:spcPct val="110000"/>
              </a:lnSpc>
              <a:spcBef>
                <a:spcPts val="0"/>
              </a:spcBef>
              <a:spcAft>
                <a:spcPts val="400"/>
              </a:spcAft>
              <a:buClrTx/>
              <a:buSzTx/>
              <a:buFont typeface="Wingdings" pitchFamily="2" charset="2"/>
              <a:buChar char="Ø"/>
              <a:tabLst/>
              <a:defRPr/>
            </a:pPr>
            <a:r>
              <a:rPr kumimoji="0" lang="ja-JP" altLang="en-US" sz="1000" b="1" i="0" u="none" strike="noStrike" kern="0" cap="none" spc="0" normalizeH="0" baseline="0" noProof="0" dirty="0">
                <a:ln>
                  <a:noFill/>
                </a:ln>
                <a:solidFill>
                  <a:srgbClr val="545454"/>
                </a:solidFill>
                <a:effectLst/>
                <a:uLnTx/>
                <a:uFillTx/>
                <a:latin typeface="メイリオ"/>
              </a:rPr>
              <a:t>代理店様</a:t>
            </a:r>
            <a:r>
              <a:rPr kumimoji="0" lang="ja-JP" altLang="en-US" sz="1000" b="0" i="0" u="none" strike="noStrike" kern="0" cap="none" spc="0" normalizeH="0" baseline="0" noProof="0" dirty="0">
                <a:ln>
                  <a:noFill/>
                </a:ln>
                <a:solidFill>
                  <a:srgbClr val="545454"/>
                </a:solidFill>
                <a:effectLst/>
                <a:uLnTx/>
                <a:uFillTx/>
                <a:latin typeface="メイリオ"/>
              </a:rPr>
              <a:t>・</a:t>
            </a:r>
            <a:r>
              <a:rPr kumimoji="0" lang="ja-JP" altLang="en-US" sz="1000" b="1" i="0" u="none" strike="noStrike" kern="0" cap="none" spc="0" normalizeH="0" baseline="0" noProof="0" dirty="0">
                <a:ln>
                  <a:noFill/>
                </a:ln>
                <a:solidFill>
                  <a:srgbClr val="545454"/>
                </a:solidFill>
                <a:effectLst/>
                <a:uLnTx/>
                <a:uFillTx/>
                <a:latin typeface="メイリオ"/>
              </a:rPr>
              <a:t>弊社</a:t>
            </a:r>
            <a:r>
              <a:rPr kumimoji="0" lang="ja-JP" altLang="en-US" sz="1000" b="0" i="0" u="none" strike="noStrike" kern="0" cap="none" spc="0" normalizeH="0" baseline="0" noProof="0" dirty="0">
                <a:ln>
                  <a:noFill/>
                </a:ln>
                <a:solidFill>
                  <a:srgbClr val="545454"/>
                </a:solidFill>
                <a:effectLst/>
                <a:uLnTx/>
                <a:uFillTx/>
                <a:latin typeface="メイリオ"/>
              </a:rPr>
              <a:t>で打ち合わせを行う。スケジュールや注意事項のすり合わせを行う。</a:t>
            </a:r>
            <a:r>
              <a:rPr kumimoji="0" lang="ja-JP" altLang="en-US" sz="1000" b="0" i="0" u="none" strike="noStrike" kern="0" cap="none" spc="0" normalizeH="0" baseline="0" noProof="0" dirty="0">
                <a:ln>
                  <a:noFill/>
                </a:ln>
                <a:solidFill>
                  <a:srgbClr val="000000"/>
                </a:solidFill>
                <a:effectLst/>
                <a:uLnTx/>
                <a:uFillTx/>
              </a:rPr>
              <a:t>事前にお渡ししているエントリーシートを事前の記入してください。</a:t>
            </a:r>
            <a:endParaRPr kumimoji="0" lang="en-US" altLang="ja-JP" sz="1000" b="0" i="0" u="none" strike="noStrike" kern="0" cap="none" spc="0" normalizeH="0" baseline="0" noProof="0" dirty="0">
              <a:ln>
                <a:noFill/>
              </a:ln>
              <a:solidFill>
                <a:srgbClr val="000000"/>
              </a:solidFill>
              <a:effectLst/>
              <a:uLnTx/>
              <a:uFillTx/>
            </a:endParaRPr>
          </a:p>
          <a:p>
            <a:pPr marL="99450" marR="0" lvl="0" indent="-99450" defTabSz="914400" eaLnBrk="1" fontAlgn="auto" latinLnBrk="0" hangingPunct="1">
              <a:lnSpc>
                <a:spcPct val="110000"/>
              </a:lnSpc>
              <a:spcBef>
                <a:spcPts val="0"/>
              </a:spcBef>
              <a:spcAft>
                <a:spcPts val="400"/>
              </a:spcAft>
              <a:buClrTx/>
              <a:buSzTx/>
              <a:buFont typeface="Wingdings" pitchFamily="2" charset="2"/>
              <a:buChar char="Ø"/>
              <a:tabLst/>
              <a:defRPr/>
            </a:pPr>
            <a:endParaRPr kumimoji="0" lang="ja-JP" altLang="en-US" sz="1000" b="0" i="0" u="none" strike="noStrike" kern="0" cap="none" spc="0" normalizeH="0" baseline="0" noProof="0" dirty="0">
              <a:ln>
                <a:noFill/>
              </a:ln>
              <a:solidFill>
                <a:srgbClr val="545454"/>
              </a:solidFill>
              <a:effectLst/>
              <a:uLnTx/>
              <a:uFillTx/>
              <a:latin typeface="メイリオ"/>
            </a:endParaRPr>
          </a:p>
        </p:txBody>
      </p:sp>
      <p:sp>
        <p:nvSpPr>
          <p:cNvPr id="96" name="テキスト ボックス 95">
            <a:extLst>
              <a:ext uri="{FF2B5EF4-FFF2-40B4-BE49-F238E27FC236}">
                <a16:creationId xmlns:a16="http://schemas.microsoft.com/office/drawing/2014/main" id="{3A68BFA8-119D-902C-8013-92BA618603DC}"/>
              </a:ext>
            </a:extLst>
          </p:cNvPr>
          <p:cNvSpPr txBox="1"/>
          <p:nvPr/>
        </p:nvSpPr>
        <p:spPr>
          <a:xfrm>
            <a:off x="4944183" y="3688800"/>
            <a:ext cx="1171067" cy="2852063"/>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が</a:t>
            </a:r>
            <a:r>
              <a:rPr kumimoji="0" lang="en-US" altLang="ja-JP" sz="1000" kern="0" dirty="0">
                <a:solidFill>
                  <a:srgbClr val="545454"/>
                </a:solidFill>
                <a:latin typeface="メイリオ"/>
              </a:rPr>
              <a:t>Yahoo!</a:t>
            </a:r>
            <a:r>
              <a:rPr kumimoji="0" lang="ja-JP" altLang="en-US" sz="1000" kern="0" dirty="0">
                <a:solidFill>
                  <a:srgbClr val="545454"/>
                </a:solidFill>
                <a:latin typeface="メイリオ"/>
              </a:rPr>
              <a:t>ファイナンスのロゴを代理店様に送付。（広告のバナーに含めて作成いただく）</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が、広告主様のロゴを弊社営業もしくは弊社制作へ送付。（編集誘導バナ</a:t>
            </a:r>
            <a:r>
              <a:rPr kumimoji="0" lang="ja-JP" altLang="en-US" sz="900" kern="0" dirty="0">
                <a:solidFill>
                  <a:srgbClr val="545454"/>
                </a:solidFill>
                <a:latin typeface="メイリオ"/>
              </a:rPr>
              <a:t>ー</a:t>
            </a:r>
            <a:r>
              <a:rPr kumimoji="0" lang="ja-JP" altLang="en-US" sz="1000" kern="0" dirty="0">
                <a:solidFill>
                  <a:srgbClr val="545454"/>
                </a:solidFill>
                <a:latin typeface="メイリオ"/>
              </a:rPr>
              <a:t>に含めて作成する）</a:t>
            </a:r>
          </a:p>
        </p:txBody>
      </p:sp>
      <p:sp>
        <p:nvSpPr>
          <p:cNvPr id="97" name="テキスト ボックス 96">
            <a:extLst>
              <a:ext uri="{FF2B5EF4-FFF2-40B4-BE49-F238E27FC236}">
                <a16:creationId xmlns:a16="http://schemas.microsoft.com/office/drawing/2014/main" id="{972244FF-97B6-E470-122C-DEF60578909A}"/>
              </a:ext>
            </a:extLst>
          </p:cNvPr>
          <p:cNvSpPr txBox="1"/>
          <p:nvPr/>
        </p:nvSpPr>
        <p:spPr>
          <a:xfrm>
            <a:off x="7483184" y="3685872"/>
            <a:ext cx="1067483" cy="1277273"/>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a:t>
            </a:r>
            <a:r>
              <a:rPr kumimoji="0" lang="ja-JP" altLang="en-US" sz="1000" kern="0" dirty="0">
                <a:solidFill>
                  <a:srgbClr val="545454"/>
                </a:solidFill>
                <a:latin typeface="メイリオ"/>
              </a:rPr>
              <a:t>が制作したデザインを、広告主様に確認いただき、適宜修正を加えながら確定させます。</a:t>
            </a:r>
            <a:endParaRPr kumimoji="0" lang="en-US" altLang="ja-JP" sz="1000" kern="0" dirty="0">
              <a:solidFill>
                <a:srgbClr val="545454"/>
              </a:solidFill>
              <a:latin typeface="メイリオ"/>
            </a:endParaRPr>
          </a:p>
        </p:txBody>
      </p:sp>
      <p:sp>
        <p:nvSpPr>
          <p:cNvPr id="98" name="テキスト ボックス 97">
            <a:extLst>
              <a:ext uri="{FF2B5EF4-FFF2-40B4-BE49-F238E27FC236}">
                <a16:creationId xmlns:a16="http://schemas.microsoft.com/office/drawing/2014/main" id="{134040F6-6CB6-B63C-28B2-A9F5AFEEC31A}"/>
              </a:ext>
            </a:extLst>
          </p:cNvPr>
          <p:cNvSpPr txBox="1"/>
          <p:nvPr/>
        </p:nvSpPr>
        <p:spPr>
          <a:xfrm>
            <a:off x="8631279" y="3688120"/>
            <a:ext cx="1194472" cy="2513509"/>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a:t>
            </a:r>
            <a:r>
              <a:rPr kumimoji="0" lang="ja-JP" altLang="en-US" sz="1000" kern="0" dirty="0">
                <a:solidFill>
                  <a:srgbClr val="545454"/>
                </a:solidFill>
                <a:latin typeface="メイリオ"/>
              </a:rPr>
              <a:t>から広告のバナーを預かり、</a:t>
            </a: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は、</a:t>
            </a:r>
            <a:r>
              <a:rPr kumimoji="0" lang="en-US" altLang="ja-JP" sz="1000" kern="0" dirty="0">
                <a:solidFill>
                  <a:srgbClr val="545454"/>
                </a:solidFill>
                <a:latin typeface="メイリオ"/>
              </a:rPr>
              <a:t>Yahoo!</a:t>
            </a:r>
            <a:r>
              <a:rPr kumimoji="0" lang="ja-JP" altLang="en-US" sz="1000" kern="0" dirty="0">
                <a:solidFill>
                  <a:srgbClr val="545454"/>
                </a:solidFill>
                <a:latin typeface="メイリオ"/>
              </a:rPr>
              <a:t>ファイナンスロゴのブランドチェックを行う。</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弊社営業または弊社制作</a:t>
            </a:r>
            <a:r>
              <a:rPr kumimoji="0" lang="ja-JP" altLang="en-US" sz="1000" kern="0" dirty="0">
                <a:solidFill>
                  <a:srgbClr val="545454"/>
                </a:solidFill>
                <a:latin typeface="メイリオ"/>
              </a:rPr>
              <a:t>より、編集誘導バナーを送付。基本的には編集誘導バナーの修正要望は不可です。</a:t>
            </a:r>
          </a:p>
        </p:txBody>
      </p:sp>
      <p:sp>
        <p:nvSpPr>
          <p:cNvPr id="99" name="テキスト ボックス 98">
            <a:extLst>
              <a:ext uri="{FF2B5EF4-FFF2-40B4-BE49-F238E27FC236}">
                <a16:creationId xmlns:a16="http://schemas.microsoft.com/office/drawing/2014/main" id="{DF08C84A-2EFB-BB6E-006F-BC0B65C02605}"/>
              </a:ext>
            </a:extLst>
          </p:cNvPr>
          <p:cNvSpPr txBox="1"/>
          <p:nvPr/>
        </p:nvSpPr>
        <p:spPr>
          <a:xfrm>
            <a:off x="9867697" y="3688800"/>
            <a:ext cx="1206026" cy="2750497"/>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代理店（広告主様）</a:t>
            </a:r>
            <a:r>
              <a:rPr kumimoji="0" lang="ja-JP" altLang="en-US" sz="1000" kern="0" dirty="0">
                <a:solidFill>
                  <a:srgbClr val="545454"/>
                </a:solidFill>
                <a:latin typeface="メイリオ"/>
              </a:rPr>
              <a:t>にテストサーバー上の企画ページの確認を行っていただき校了。</a:t>
            </a:r>
            <a:br>
              <a:rPr kumimoji="0" lang="en-US" altLang="ja-JP" sz="1000" kern="0" dirty="0">
                <a:solidFill>
                  <a:srgbClr val="545454"/>
                </a:solidFill>
                <a:latin typeface="メイリオ"/>
              </a:rPr>
            </a:br>
            <a:r>
              <a:rPr kumimoji="0" lang="en-US" altLang="ja-JP" sz="900" kern="0" dirty="0">
                <a:solidFill>
                  <a:srgbClr val="545454"/>
                </a:solidFill>
                <a:latin typeface="メイリオ"/>
              </a:rPr>
              <a:t>※</a:t>
            </a:r>
            <a:r>
              <a:rPr kumimoji="0" lang="ja-JP" altLang="en-US" sz="900" kern="0" dirty="0">
                <a:solidFill>
                  <a:srgbClr val="545454"/>
                </a:solidFill>
                <a:latin typeface="メイリオ"/>
              </a:rPr>
              <a:t>原則として、この段階での修正はお受けできません。</a:t>
            </a: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弊社制作</a:t>
            </a:r>
            <a:r>
              <a:rPr kumimoji="0" lang="ja-JP" altLang="en-US" sz="1000" kern="0" dirty="0">
                <a:solidFill>
                  <a:srgbClr val="545454"/>
                </a:solidFill>
                <a:latin typeface="メイリオ"/>
              </a:rPr>
              <a:t>側で最終確認を行った上で、本番公開を行う。</a:t>
            </a:r>
            <a:br>
              <a:rPr kumimoji="0" lang="en-US" altLang="ja-JP" sz="1000" kern="0" dirty="0">
                <a:solidFill>
                  <a:srgbClr val="545454"/>
                </a:solidFill>
                <a:latin typeface="メイリオ"/>
              </a:rPr>
            </a:br>
            <a:r>
              <a:rPr kumimoji="0" lang="ja-JP" altLang="en-US" sz="900" kern="0" dirty="0">
                <a:solidFill>
                  <a:srgbClr val="545454"/>
                </a:solidFill>
                <a:latin typeface="メイリオ"/>
              </a:rPr>
              <a:t>やり取りは弊社から代理店様にメールにてご連絡。</a:t>
            </a:r>
          </a:p>
        </p:txBody>
      </p:sp>
      <p:sp>
        <p:nvSpPr>
          <p:cNvPr id="100" name="テキスト ボックス 99">
            <a:extLst>
              <a:ext uri="{FF2B5EF4-FFF2-40B4-BE49-F238E27FC236}">
                <a16:creationId xmlns:a16="http://schemas.microsoft.com/office/drawing/2014/main" id="{A8CDEC23-B838-CD13-0F5B-634919474064}"/>
              </a:ext>
            </a:extLst>
          </p:cNvPr>
          <p:cNvSpPr txBox="1"/>
          <p:nvPr/>
        </p:nvSpPr>
        <p:spPr>
          <a:xfrm>
            <a:off x="6229412" y="3686948"/>
            <a:ext cx="1123726" cy="1497846"/>
          </a:xfrm>
          <a:prstGeom prst="rect">
            <a:avLst/>
          </a:prstGeom>
          <a:noFill/>
        </p:spPr>
        <p:txBody>
          <a:bodyPr wrap="square" rtlCol="0">
            <a:sp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弊社営業</a:t>
            </a:r>
            <a:r>
              <a:rPr kumimoji="0" lang="ja-JP" altLang="en-US" sz="1000" kern="0" dirty="0">
                <a:solidFill>
                  <a:srgbClr val="545454"/>
                </a:solidFill>
                <a:latin typeface="メイリオ"/>
              </a:rPr>
              <a:t>よりアンケート内容をご提案。</a:t>
            </a:r>
            <a:endParaRPr kumimoji="0" lang="en-US" altLang="ja-JP" sz="1000" kern="0" dirty="0">
              <a:solidFill>
                <a:srgbClr val="545454"/>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545454"/>
                </a:solidFill>
                <a:latin typeface="メイリオ"/>
              </a:rPr>
              <a:t>代理店様は</a:t>
            </a:r>
            <a:r>
              <a:rPr kumimoji="0" lang="ja-JP" altLang="en-US" sz="1000" kern="0" dirty="0">
                <a:solidFill>
                  <a:srgbClr val="545454"/>
                </a:solidFill>
                <a:latin typeface="メイリオ"/>
              </a:rPr>
              <a:t>、アンケート内容をご確認の上、弊社営業に回答する。</a:t>
            </a:r>
            <a:endParaRPr kumimoji="0" lang="en-US" altLang="ja-JP" sz="1000" kern="0" dirty="0">
              <a:solidFill>
                <a:srgbClr val="545454"/>
              </a:solidFill>
              <a:latin typeface="メイリオ"/>
            </a:endParaRPr>
          </a:p>
        </p:txBody>
      </p:sp>
      <p:sp>
        <p:nvSpPr>
          <p:cNvPr id="101" name="円/楕円 108">
            <a:extLst>
              <a:ext uri="{FF2B5EF4-FFF2-40B4-BE49-F238E27FC236}">
                <a16:creationId xmlns:a16="http://schemas.microsoft.com/office/drawing/2014/main" id="{7A959B31-CFA3-E291-B10B-F760B2BCBC92}"/>
              </a:ext>
            </a:extLst>
          </p:cNvPr>
          <p:cNvSpPr>
            <a:spLocks noChangeAspect="1"/>
          </p:cNvSpPr>
          <p:nvPr/>
        </p:nvSpPr>
        <p:spPr>
          <a:xfrm>
            <a:off x="8586545" y="880184"/>
            <a:ext cx="432000" cy="432000"/>
          </a:xfrm>
          <a:prstGeom prst="ellipse">
            <a:avLst/>
          </a:prstGeom>
          <a:solidFill>
            <a:srgbClr val="00003E">
              <a:alpha val="50196"/>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7</a:t>
            </a:r>
            <a:endParaRPr kumimoji="0" lang="ja-JP" altLang="en-US" sz="1200" b="1" kern="0" dirty="0">
              <a:solidFill>
                <a:srgbClr val="FFFFFF"/>
              </a:solidFill>
              <a:latin typeface="メイリオ"/>
            </a:endParaRPr>
          </a:p>
        </p:txBody>
      </p:sp>
      <p:sp>
        <p:nvSpPr>
          <p:cNvPr id="102" name="Freeform 10">
            <a:extLst>
              <a:ext uri="{FF2B5EF4-FFF2-40B4-BE49-F238E27FC236}">
                <a16:creationId xmlns:a16="http://schemas.microsoft.com/office/drawing/2014/main" id="{60555BCB-85F0-E023-2D65-FDB2CD3F811D}"/>
              </a:ext>
            </a:extLst>
          </p:cNvPr>
          <p:cNvSpPr>
            <a:spLocks noChangeAspect="1" noChangeArrowheads="1"/>
          </p:cNvSpPr>
          <p:nvPr/>
        </p:nvSpPr>
        <p:spPr bwMode="auto">
          <a:xfrm>
            <a:off x="6642984" y="2351356"/>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03" name="Freeform 10">
            <a:extLst>
              <a:ext uri="{FF2B5EF4-FFF2-40B4-BE49-F238E27FC236}">
                <a16:creationId xmlns:a16="http://schemas.microsoft.com/office/drawing/2014/main" id="{715EB39D-0A9E-3666-EFE2-9BB2524C40C0}"/>
              </a:ext>
            </a:extLst>
          </p:cNvPr>
          <p:cNvSpPr>
            <a:spLocks noChangeAspect="1" noChangeArrowheads="1"/>
          </p:cNvSpPr>
          <p:nvPr/>
        </p:nvSpPr>
        <p:spPr bwMode="auto">
          <a:xfrm>
            <a:off x="6660631" y="277326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04" name="円/楕円 105">
            <a:extLst>
              <a:ext uri="{FF2B5EF4-FFF2-40B4-BE49-F238E27FC236}">
                <a16:creationId xmlns:a16="http://schemas.microsoft.com/office/drawing/2014/main" id="{FE42C899-A3AC-BA08-4CF7-112779AE45BC}"/>
              </a:ext>
            </a:extLst>
          </p:cNvPr>
          <p:cNvSpPr>
            <a:spLocks noChangeAspect="1"/>
          </p:cNvSpPr>
          <p:nvPr/>
        </p:nvSpPr>
        <p:spPr>
          <a:xfrm>
            <a:off x="7376213" y="880184"/>
            <a:ext cx="432000" cy="432000"/>
          </a:xfrm>
          <a:prstGeom prst="ellipse">
            <a:avLst/>
          </a:prstGeom>
          <a:solidFill>
            <a:srgbClr val="00003E">
              <a:alpha val="4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6</a:t>
            </a:r>
            <a:endParaRPr kumimoji="0" lang="ja-JP" altLang="en-US" sz="1200" b="1" kern="0" dirty="0">
              <a:solidFill>
                <a:srgbClr val="FFFFFF"/>
              </a:solidFill>
              <a:latin typeface="メイリオ"/>
            </a:endParaRPr>
          </a:p>
        </p:txBody>
      </p:sp>
    </p:spTree>
    <p:extLst>
      <p:ext uri="{BB962C8B-B14F-4D97-AF65-F5344CB8AC3E}">
        <p14:creationId xmlns:p14="http://schemas.microsoft.com/office/powerpoint/2010/main" val="38763527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63E00EA7-D636-4D6E-02F3-D905C42A98ED}"/>
              </a:ext>
            </a:extLst>
          </p:cNvPr>
          <p:cNvSpPr>
            <a:spLocks noGrp="1"/>
          </p:cNvSpPr>
          <p:nvPr>
            <p:ph type="body" sz="quarter" idx="10"/>
          </p:nvPr>
        </p:nvSpPr>
        <p:spPr/>
        <p:txBody>
          <a:bodyPr/>
          <a:lstStyle/>
          <a:p>
            <a:r>
              <a:rPr lang="ja-JP" altLang="en-US" dirty="0"/>
              <a:t>企画ページの制作・掲載のお申し込み方法</a:t>
            </a:r>
          </a:p>
        </p:txBody>
      </p:sp>
      <p:pic>
        <p:nvPicPr>
          <p:cNvPr id="44" name="図プレースホルダー 18" descr="アイコン&#10;&#10;自動的に生成された説明">
            <a:extLst>
              <a:ext uri="{FF2B5EF4-FFF2-40B4-BE49-F238E27FC236}">
                <a16:creationId xmlns:a16="http://schemas.microsoft.com/office/drawing/2014/main" id="{561120E0-911D-3C63-8441-C5B0E2D2263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5" name="テキスト プレースホルダー 1">
            <a:extLst>
              <a:ext uri="{FF2B5EF4-FFF2-40B4-BE49-F238E27FC236}">
                <a16:creationId xmlns:a16="http://schemas.microsoft.com/office/drawing/2014/main" id="{71C8A0B5-FDE7-7024-83F1-0E0792C3CFE7}"/>
              </a:ext>
            </a:extLst>
          </p:cNvPr>
          <p:cNvSpPr>
            <a:spLocks noGrp="1"/>
          </p:cNvSpPr>
          <p:nvPr>
            <p:ph type="body" sz="quarter" idx="12"/>
          </p:nvPr>
        </p:nvSpPr>
        <p:spPr>
          <a:xfrm>
            <a:off x="595671" y="81412"/>
            <a:ext cx="866756" cy="410840"/>
          </a:xfrm>
        </p:spPr>
        <p:txBody>
          <a:bodyPr/>
          <a:lstStyle/>
          <a:p>
            <a:pPr marL="0" indent="0" algn="ctr">
              <a:buNone/>
            </a:pPr>
            <a:r>
              <a:rPr lang="ja-JP" altLang="en-US" dirty="0"/>
              <a:t>実施フロー</a:t>
            </a:r>
          </a:p>
        </p:txBody>
      </p:sp>
      <p:sp>
        <p:nvSpPr>
          <p:cNvPr id="3" name="タイトル 2">
            <a:extLst>
              <a:ext uri="{FF2B5EF4-FFF2-40B4-BE49-F238E27FC236}">
                <a16:creationId xmlns:a16="http://schemas.microsoft.com/office/drawing/2014/main" id="{1958CA66-8F94-9B7D-A240-F956F1A557C0}"/>
              </a:ext>
            </a:extLst>
          </p:cNvPr>
          <p:cNvSpPr txBox="1">
            <a:spLocks/>
          </p:cNvSpPr>
          <p:nvPr/>
        </p:nvSpPr>
        <p:spPr>
          <a:xfrm>
            <a:off x="479425" y="1044507"/>
            <a:ext cx="11263396" cy="1948950"/>
          </a:xfrm>
          <a:prstGeom prst="rect">
            <a:avLst/>
          </a:prstGeom>
        </p:spPr>
        <p:txBody>
          <a:bodyPr vert="horz" wrap="square" lIns="0" tIns="0" rIns="0" bIns="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lnSpc>
                <a:spcPct val="120000"/>
              </a:lnSpc>
              <a:defRPr/>
            </a:pPr>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広告主様の代理人となる代理店様によっては、本商品をお申し込みいただけない場合がございますので、</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　お申し込み前に弊社担当営業までお問い合わせください。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企画ページの制作・掲載については、以下のフローに沿ってお申し込みの上、</a:t>
            </a:r>
            <a:r>
              <a:rPr lang="ja-JP" altLang="en-US" sz="1400" dirty="0">
                <a:solidFill>
                  <a:srgbClr val="002AFF"/>
                </a:solidFill>
                <a:latin typeface="Meiryo" panose="020B0604030504040204" pitchFamily="34" charset="-128"/>
                <a:ea typeface="Meiryo" panose="020B0604030504040204" pitchFamily="34" charset="-128"/>
                <a:cs typeface="+mn-cs"/>
              </a:rPr>
              <a:t>クリエイティブ制作委託約款の第</a:t>
            </a:r>
            <a:r>
              <a:rPr lang="en-US" altLang="ja-JP" sz="1400" dirty="0">
                <a:solidFill>
                  <a:srgbClr val="002AFF"/>
                </a:solidFill>
                <a:latin typeface="Meiryo" panose="020B0604030504040204" pitchFamily="34" charset="-128"/>
                <a:ea typeface="Meiryo" panose="020B0604030504040204" pitchFamily="34" charset="-128"/>
                <a:cs typeface="+mn-cs"/>
              </a:rPr>
              <a:t>9</a:t>
            </a:r>
            <a:r>
              <a:rPr lang="ja-JP" altLang="en-US" sz="1400" dirty="0">
                <a:solidFill>
                  <a:srgbClr val="002AFF"/>
                </a:solidFill>
                <a:latin typeface="Meiryo" panose="020B0604030504040204" pitchFamily="34" charset="-128"/>
                <a:ea typeface="Meiryo" panose="020B0604030504040204" pitchFamily="34" charset="-128"/>
                <a:cs typeface="+mn-cs"/>
              </a:rPr>
              <a:t>条第</a:t>
            </a:r>
            <a:r>
              <a:rPr lang="en-US" altLang="ja-JP" sz="1400" dirty="0">
                <a:solidFill>
                  <a:srgbClr val="002AFF"/>
                </a:solidFill>
                <a:latin typeface="Meiryo" panose="020B0604030504040204" pitchFamily="34" charset="-128"/>
                <a:ea typeface="Meiryo" panose="020B0604030504040204" pitchFamily="34" charset="-128"/>
                <a:cs typeface="+mn-cs"/>
              </a:rPr>
              <a:t>1</a:t>
            </a:r>
            <a:r>
              <a:rPr lang="ja-JP" altLang="en-US" sz="1400" dirty="0">
                <a:solidFill>
                  <a:srgbClr val="002AFF"/>
                </a:solidFill>
                <a:latin typeface="Meiryo" panose="020B0604030504040204" pitchFamily="34" charset="-128"/>
                <a:ea typeface="Meiryo" panose="020B0604030504040204" pitchFamily="34" charset="-128"/>
                <a:cs typeface="+mn-cs"/>
              </a:rPr>
              <a:t>項</a:t>
            </a:r>
            <a:r>
              <a:rPr lang="en-US" altLang="ja-JP" sz="1400" dirty="0">
                <a:solidFill>
                  <a:srgbClr val="002AFF"/>
                </a:solidFill>
                <a:latin typeface="Meiryo" panose="020B0604030504040204" pitchFamily="34" charset="-128"/>
                <a:ea typeface="Meiryo" panose="020B0604030504040204" pitchFamily="34" charset="-128"/>
                <a:cs typeface="+mn-cs"/>
              </a:rPr>
              <a:t>(2)</a:t>
            </a:r>
            <a:r>
              <a:rPr lang="ja-JP" altLang="en-US" sz="1400" dirty="0">
                <a:solidFill>
                  <a:srgbClr val="002AFF"/>
                </a:solidFill>
                <a:latin typeface="Meiryo" panose="020B0604030504040204" pitchFamily="34" charset="-128"/>
                <a:ea typeface="Meiryo" panose="020B0604030504040204" pitchFamily="34" charset="-128"/>
                <a:cs typeface="+mn-cs"/>
              </a:rPr>
              <a:t>支払条件</a:t>
            </a:r>
            <a:r>
              <a:rPr lang="en-US" altLang="ja-JP" sz="1400" dirty="0">
                <a:solidFill>
                  <a:srgbClr val="002AFF"/>
                </a:solidFill>
                <a:latin typeface="Meiryo" panose="020B0604030504040204" pitchFamily="34" charset="-128"/>
                <a:ea typeface="Meiryo" panose="020B0604030504040204" pitchFamily="34" charset="-128"/>
                <a:cs typeface="+mn-cs"/>
              </a:rPr>
              <a:t>2</a:t>
            </a:r>
            <a:r>
              <a:rPr lang="ja-JP" altLang="en-US" sz="1400" dirty="0">
                <a:solidFill>
                  <a:srgbClr val="0D0D0D"/>
                </a:solidFill>
                <a:latin typeface="メイリオ" panose="020B0604030504040204" pitchFamily="50" charset="-128"/>
                <a:ea typeface="メイリオ" panose="020B0604030504040204" pitchFamily="50" charset="-128"/>
              </a:rPr>
              <a:t>に</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したがってお支払いいただきます。また、広告配信のお申し込みが必要な場合、広告配信については別途広告管理ツールにてお申し込み</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いただくこととなりますので、当該広告商品のお申し込み方法をご確認ください。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お申し込みのマニュアル資料「</a:t>
            </a:r>
            <a:r>
              <a:rPr lang="en-US" altLang="ja-JP" sz="1400" dirty="0">
                <a:solidFill>
                  <a:srgbClr val="0D0D0D"/>
                </a:solidFill>
                <a:latin typeface="メイリオ" panose="020B0604030504040204" pitchFamily="50" charset="-128"/>
                <a:ea typeface="メイリオ" panose="020B0604030504040204" pitchFamily="50" charset="-128"/>
                <a:hlinkClick r:id="rId3"/>
              </a:rPr>
              <a:t>LINE Biz Process Manager </a:t>
            </a:r>
            <a:r>
              <a:rPr lang="ja-JP" altLang="en-US" sz="1400" dirty="0">
                <a:solidFill>
                  <a:srgbClr val="0D0D0D"/>
                </a:solidFill>
                <a:latin typeface="メイリオ" panose="020B0604030504040204" pitchFamily="50" charset="-128"/>
                <a:ea typeface="メイリオ" panose="020B0604030504040204" pitchFamily="50" charset="-128"/>
                <a:hlinkClick r:id="rId3"/>
              </a:rPr>
              <a:t>操作マニュアル</a:t>
            </a:r>
            <a:r>
              <a:rPr lang="ja-JP" altLang="en-US" sz="1400" dirty="0">
                <a:solidFill>
                  <a:srgbClr val="0D0D0D"/>
                </a:solidFill>
                <a:latin typeface="メイリオ" panose="020B0604030504040204" pitchFamily="50" charset="-128"/>
                <a:ea typeface="メイリオ" panose="020B0604030504040204" pitchFamily="50" charset="-128"/>
              </a:rPr>
              <a:t>」も併せてご参照ください。</a:t>
            </a:r>
            <a:endParaRPr lang="en-US" altLang="ja-JP" sz="1200" dirty="0">
              <a:solidFill>
                <a:srgbClr val="0D0D0D"/>
              </a:solidFill>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767BCD49-6613-033F-D2CF-39AF2A0F16E4}"/>
              </a:ext>
            </a:extLst>
          </p:cNvPr>
          <p:cNvSpPr/>
          <p:nvPr/>
        </p:nvSpPr>
        <p:spPr>
          <a:xfrm>
            <a:off x="623394" y="4852308"/>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41" name="正方形/長方形 40">
            <a:extLst>
              <a:ext uri="{FF2B5EF4-FFF2-40B4-BE49-F238E27FC236}">
                <a16:creationId xmlns:a16="http://schemas.microsoft.com/office/drawing/2014/main" id="{F9BA3625-29AB-D401-6090-E8B425EC86B4}"/>
              </a:ext>
            </a:extLst>
          </p:cNvPr>
          <p:cNvSpPr/>
          <p:nvPr/>
        </p:nvSpPr>
        <p:spPr>
          <a:xfrm>
            <a:off x="623394" y="3589825"/>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grpSp>
        <p:nvGrpSpPr>
          <p:cNvPr id="63" name="グループ化 62">
            <a:extLst>
              <a:ext uri="{FF2B5EF4-FFF2-40B4-BE49-F238E27FC236}">
                <a16:creationId xmlns:a16="http://schemas.microsoft.com/office/drawing/2014/main" id="{B5B5BB9B-07F8-F460-B352-0AC7E3548EC7}"/>
              </a:ext>
            </a:extLst>
          </p:cNvPr>
          <p:cNvGrpSpPr/>
          <p:nvPr/>
        </p:nvGrpSpPr>
        <p:grpSpPr>
          <a:xfrm>
            <a:off x="497907" y="4662865"/>
            <a:ext cx="885476" cy="1134053"/>
            <a:chOff x="455043" y="4012565"/>
            <a:chExt cx="885476" cy="1134053"/>
          </a:xfrm>
        </p:grpSpPr>
        <p:sp>
          <p:nvSpPr>
            <p:cNvPr id="64" name="直角三角形 63">
              <a:extLst>
                <a:ext uri="{FF2B5EF4-FFF2-40B4-BE49-F238E27FC236}">
                  <a16:creationId xmlns:a16="http://schemas.microsoft.com/office/drawing/2014/main" id="{DEC67CB5-DCBF-B483-A837-7EE2A0155A76}"/>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65" name="角丸四角形 82">
              <a:extLst>
                <a:ext uri="{FF2B5EF4-FFF2-40B4-BE49-F238E27FC236}">
                  <a16:creationId xmlns:a16="http://schemas.microsoft.com/office/drawing/2014/main" id="{A2AA7401-A0FC-2275-86B8-A05A4F0CA8C9}"/>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r>
                <a:rPr kumimoji="0" lang="ja-JP" altLang="en-US" sz="1200" b="1" kern="0">
                  <a:solidFill>
                    <a:srgbClr val="FFFFFF"/>
                  </a:solidFill>
                  <a:latin typeface="Meiryo" panose="020B0604030504040204" pitchFamily="34" charset="-128"/>
                </a:rPr>
                <a:t>代理店様</a:t>
              </a:r>
              <a:endParaRPr kumimoji="0" lang="ja-JP" altLang="en-US" sz="1200" b="1" kern="0" dirty="0">
                <a:solidFill>
                  <a:srgbClr val="FFFFFF"/>
                </a:solidFill>
                <a:latin typeface="Meiryo" panose="020B0604030504040204" pitchFamily="34" charset="-128"/>
              </a:endParaRPr>
            </a:p>
          </p:txBody>
        </p:sp>
      </p:grpSp>
      <p:sp>
        <p:nvSpPr>
          <p:cNvPr id="67" name="直角三角形 66">
            <a:extLst>
              <a:ext uri="{FF2B5EF4-FFF2-40B4-BE49-F238E27FC236}">
                <a16:creationId xmlns:a16="http://schemas.microsoft.com/office/drawing/2014/main" id="{7B945608-02B2-2BC2-F0E3-84D19FD13933}"/>
              </a:ext>
            </a:extLst>
          </p:cNvPr>
          <p:cNvSpPr>
            <a:spLocks noChangeAspect="1"/>
          </p:cNvSpPr>
          <p:nvPr/>
        </p:nvSpPr>
        <p:spPr>
          <a:xfrm rot="10800000">
            <a:off x="1197343" y="4700303"/>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grpSp>
        <p:nvGrpSpPr>
          <p:cNvPr id="43" name="グループ化 42">
            <a:extLst>
              <a:ext uri="{FF2B5EF4-FFF2-40B4-BE49-F238E27FC236}">
                <a16:creationId xmlns:a16="http://schemas.microsoft.com/office/drawing/2014/main" id="{FA3B93B4-F989-713D-D80F-A256DE9479DA}"/>
              </a:ext>
            </a:extLst>
          </p:cNvPr>
          <p:cNvGrpSpPr/>
          <p:nvPr/>
        </p:nvGrpSpPr>
        <p:grpSpPr>
          <a:xfrm>
            <a:off x="497907" y="3402715"/>
            <a:ext cx="885476" cy="1130553"/>
            <a:chOff x="497907" y="3402715"/>
            <a:chExt cx="885476" cy="1130553"/>
          </a:xfrm>
        </p:grpSpPr>
        <p:sp>
          <p:nvSpPr>
            <p:cNvPr id="58" name="角丸四角形 75">
              <a:extLst>
                <a:ext uri="{FF2B5EF4-FFF2-40B4-BE49-F238E27FC236}">
                  <a16:creationId xmlns:a16="http://schemas.microsoft.com/office/drawing/2014/main" id="{ED9B6A5C-C898-7767-578C-642ADCCCD574}"/>
                </a:ext>
              </a:extLst>
            </p:cNvPr>
            <p:cNvSpPr/>
            <p:nvPr/>
          </p:nvSpPr>
          <p:spPr>
            <a:xfrm>
              <a:off x="497907" y="3402715"/>
              <a:ext cx="885476" cy="1036964"/>
            </a:xfrm>
            <a:prstGeom prst="roundRect">
              <a:avLst>
                <a:gd name="adj" fmla="val 2711"/>
              </a:avLst>
            </a:prstGeom>
            <a:solidFill>
              <a:srgbClr val="000048"/>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r>
                <a:rPr kumimoji="0" lang="en-US" altLang="ja-JP" sz="1200" b="1" kern="0" dirty="0">
                  <a:solidFill>
                    <a:srgbClr val="FFFFFF"/>
                  </a:solidFill>
                  <a:latin typeface="Meiryo" panose="020B0604030504040204" pitchFamily="34" charset="-128"/>
                </a:rPr>
                <a:t>LINE</a:t>
              </a:r>
            </a:p>
            <a:p>
              <a:pPr algn="ctr" eaLnBrk="0" fontAlgn="base" hangingPunct="0">
                <a:spcBef>
                  <a:spcPct val="0"/>
                </a:spcBef>
                <a:spcAft>
                  <a:spcPct val="0"/>
                </a:spcAft>
                <a:defRPr/>
              </a:pPr>
              <a:r>
                <a:rPr kumimoji="0" lang="ja-JP" altLang="en-US" sz="1200" b="1" kern="0" dirty="0">
                  <a:solidFill>
                    <a:srgbClr val="FFFFFF"/>
                  </a:solidFill>
                  <a:latin typeface="Meiryo" panose="020B0604030504040204" pitchFamily="34" charset="-128"/>
                </a:rPr>
                <a:t>ヤフー</a:t>
              </a:r>
            </a:p>
          </p:txBody>
        </p:sp>
        <p:sp>
          <p:nvSpPr>
            <p:cNvPr id="59" name="直角三角形 58">
              <a:extLst>
                <a:ext uri="{FF2B5EF4-FFF2-40B4-BE49-F238E27FC236}">
                  <a16:creationId xmlns:a16="http://schemas.microsoft.com/office/drawing/2014/main" id="{5D6355A2-D83D-F00B-C6A1-ED5892902913}"/>
                </a:ext>
              </a:extLst>
            </p:cNvPr>
            <p:cNvSpPr>
              <a:spLocks noChangeAspect="1"/>
            </p:cNvSpPr>
            <p:nvPr/>
          </p:nvSpPr>
          <p:spPr>
            <a:xfrm rot="10800000">
              <a:off x="505706" y="4430162"/>
              <a:ext cx="157590" cy="103106"/>
            </a:xfrm>
            <a:prstGeom prst="rtTriangle">
              <a:avLst/>
            </a:prstGeom>
            <a:solidFill>
              <a:srgbClr val="00003E"/>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66" name="直角三角形 65">
              <a:extLst>
                <a:ext uri="{FF2B5EF4-FFF2-40B4-BE49-F238E27FC236}">
                  <a16:creationId xmlns:a16="http://schemas.microsoft.com/office/drawing/2014/main" id="{AB0AD206-8F88-3360-3C37-3BE975F97A65}"/>
                </a:ext>
              </a:extLst>
            </p:cNvPr>
            <p:cNvSpPr>
              <a:spLocks noChangeAspect="1"/>
            </p:cNvSpPr>
            <p:nvPr/>
          </p:nvSpPr>
          <p:spPr>
            <a:xfrm rot="10800000">
              <a:off x="1197343" y="3438736"/>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cxnSp>
          <p:nvCxnSpPr>
            <p:cNvPr id="68" name="直線コネクタ 67">
              <a:extLst>
                <a:ext uri="{FF2B5EF4-FFF2-40B4-BE49-F238E27FC236}">
                  <a16:creationId xmlns:a16="http://schemas.microsoft.com/office/drawing/2014/main" id="{6F39174E-6D93-9A3C-B5DD-8695FECE814C}"/>
                </a:ext>
              </a:extLst>
            </p:cNvPr>
            <p:cNvCxnSpPr/>
            <p:nvPr/>
          </p:nvCxnSpPr>
          <p:spPr>
            <a:xfrm>
              <a:off x="620432" y="4070300"/>
              <a:ext cx="576000" cy="0"/>
            </a:xfrm>
            <a:prstGeom prst="line">
              <a:avLst/>
            </a:prstGeom>
            <a:noFill/>
            <a:ln w="12700" cap="flat" cmpd="sng" algn="ctr">
              <a:solidFill>
                <a:srgbClr val="FFFFFF"/>
              </a:solidFill>
              <a:prstDash val="solid"/>
            </a:ln>
            <a:effectLst/>
          </p:spPr>
        </p:cxnSp>
      </p:grpSp>
      <p:cxnSp>
        <p:nvCxnSpPr>
          <p:cNvPr id="70" name="直線コネクタ 69">
            <a:extLst>
              <a:ext uri="{FF2B5EF4-FFF2-40B4-BE49-F238E27FC236}">
                <a16:creationId xmlns:a16="http://schemas.microsoft.com/office/drawing/2014/main" id="{6B779A67-F21B-140B-9950-52FF7C7A80DD}"/>
              </a:ext>
            </a:extLst>
          </p:cNvPr>
          <p:cNvCxnSpPr/>
          <p:nvPr/>
        </p:nvCxnSpPr>
        <p:spPr>
          <a:xfrm>
            <a:off x="597070" y="5345393"/>
            <a:ext cx="576000" cy="0"/>
          </a:xfrm>
          <a:prstGeom prst="line">
            <a:avLst/>
          </a:prstGeom>
          <a:noFill/>
          <a:ln w="12700" cap="flat" cmpd="sng" algn="ctr">
            <a:solidFill>
              <a:srgbClr val="FFFFFF"/>
            </a:solidFill>
            <a:prstDash val="solid"/>
          </a:ln>
          <a:effectLst/>
        </p:spPr>
      </p:cxnSp>
      <p:sp>
        <p:nvSpPr>
          <p:cNvPr id="5" name="タイトル 2">
            <a:extLst>
              <a:ext uri="{FF2B5EF4-FFF2-40B4-BE49-F238E27FC236}">
                <a16:creationId xmlns:a16="http://schemas.microsoft.com/office/drawing/2014/main" id="{77E3B62C-ADFC-349A-0097-369CD0A23092}"/>
              </a:ext>
            </a:extLst>
          </p:cNvPr>
          <p:cNvSpPr txBox="1">
            <a:spLocks/>
          </p:cNvSpPr>
          <p:nvPr/>
        </p:nvSpPr>
        <p:spPr>
          <a:xfrm>
            <a:off x="9722210" y="3135117"/>
            <a:ext cx="1692771" cy="338554"/>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これ以降のキャンセルは</a:t>
            </a:r>
            <a:endParaRPr kumimoji="1" lang="en-US" altLang="ja-JP"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1100" dirty="0">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不可となります</a:t>
            </a:r>
          </a:p>
        </p:txBody>
      </p:sp>
      <p:sp>
        <p:nvSpPr>
          <p:cNvPr id="6" name="ホームベース 58">
            <a:extLst>
              <a:ext uri="{FF2B5EF4-FFF2-40B4-BE49-F238E27FC236}">
                <a16:creationId xmlns:a16="http://schemas.microsoft.com/office/drawing/2014/main" id="{646A006C-C93D-D32C-0C5C-62E153A2D3B5}"/>
              </a:ext>
            </a:extLst>
          </p:cNvPr>
          <p:cNvSpPr/>
          <p:nvPr/>
        </p:nvSpPr>
        <p:spPr>
          <a:xfrm>
            <a:off x="10166540" y="3682882"/>
            <a:ext cx="1509405" cy="756000"/>
          </a:xfrm>
          <a:prstGeom prst="homePlate">
            <a:avLst/>
          </a:prstGeom>
          <a:solidFill>
            <a:srgbClr val="000048"/>
          </a:solidFill>
          <a:ln w="50800" cap="flat" cmpd="sng" algn="ctr">
            <a:solidFill>
              <a:srgbClr val="FFFFFF"/>
            </a:solidFill>
            <a:prstDash val="solid"/>
          </a:ln>
          <a:effectLst/>
        </p:spPr>
        <p:txBody>
          <a:bodyPr rot="0" spcFirstLastPara="0" vertOverflow="overflow" horzOverflow="overflow" vert="horz" wrap="none" lIns="43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請求書</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発行</a:t>
            </a:r>
          </a:p>
        </p:txBody>
      </p:sp>
      <p:sp>
        <p:nvSpPr>
          <p:cNvPr id="7" name="ホームベース 59">
            <a:extLst>
              <a:ext uri="{FF2B5EF4-FFF2-40B4-BE49-F238E27FC236}">
                <a16:creationId xmlns:a16="http://schemas.microsoft.com/office/drawing/2014/main" id="{55426B05-4629-430B-CC40-5113EF4DCDBC}"/>
              </a:ext>
            </a:extLst>
          </p:cNvPr>
          <p:cNvSpPr/>
          <p:nvPr/>
        </p:nvSpPr>
        <p:spPr>
          <a:xfrm>
            <a:off x="9303767" y="3682882"/>
            <a:ext cx="1311398" cy="756000"/>
          </a:xfrm>
          <a:prstGeom prst="homePlate">
            <a:avLst/>
          </a:prstGeom>
          <a:solidFill>
            <a:srgbClr val="000048"/>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納品</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掲載</a:t>
            </a:r>
          </a:p>
        </p:txBody>
      </p:sp>
      <p:sp>
        <p:nvSpPr>
          <p:cNvPr id="8" name="ホームベース 60">
            <a:extLst>
              <a:ext uri="{FF2B5EF4-FFF2-40B4-BE49-F238E27FC236}">
                <a16:creationId xmlns:a16="http://schemas.microsoft.com/office/drawing/2014/main" id="{FBB80BB0-CA63-707D-04EB-8AE755E0248E}"/>
              </a:ext>
            </a:extLst>
          </p:cNvPr>
          <p:cNvSpPr/>
          <p:nvPr/>
        </p:nvSpPr>
        <p:spPr>
          <a:xfrm>
            <a:off x="8316391" y="3682882"/>
            <a:ext cx="1458514" cy="756000"/>
          </a:xfrm>
          <a:prstGeom prst="homePlate">
            <a:avLst/>
          </a:prstGeom>
          <a:solidFill>
            <a:srgbClr val="000048"/>
          </a:solidFill>
          <a:ln w="50800" cap="flat" cmpd="sng" algn="ctr">
            <a:solidFill>
              <a:srgbClr val="FFFFFF"/>
            </a:solidFill>
            <a:prstDash val="solid"/>
          </a:ln>
          <a:effectLst/>
        </p:spPr>
        <p:txBody>
          <a:bodyPr rot="0" spcFirstLastPara="0" vertOverflow="overflow" horzOverflow="overflow" vert="horz" wrap="none" lIns="43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掲載準備</a:t>
            </a:r>
          </a:p>
        </p:txBody>
      </p:sp>
      <p:sp>
        <p:nvSpPr>
          <p:cNvPr id="9" name="ホームベース 65">
            <a:extLst>
              <a:ext uri="{FF2B5EF4-FFF2-40B4-BE49-F238E27FC236}">
                <a16:creationId xmlns:a16="http://schemas.microsoft.com/office/drawing/2014/main" id="{10875FE0-56EA-D354-F9A4-34E6C473E523}"/>
              </a:ext>
            </a:extLst>
          </p:cNvPr>
          <p:cNvSpPr/>
          <p:nvPr/>
        </p:nvSpPr>
        <p:spPr>
          <a:xfrm>
            <a:off x="10166541" y="4933896"/>
            <a:ext cx="1508012" cy="756000"/>
          </a:xfrm>
          <a:prstGeom prst="homePlate">
            <a:avLst/>
          </a:prstGeom>
          <a:solidFill>
            <a:schemeClr val="accent6">
              <a:lumMod val="50000"/>
            </a:schemeClr>
          </a:solidFill>
          <a:ln w="50800" cap="flat" cmpd="sng" algn="ctr">
            <a:solidFill>
              <a:srgbClr val="FFFFFF"/>
            </a:solidFill>
            <a:prstDash val="solid"/>
          </a:ln>
          <a:effectLst/>
        </p:spPr>
        <p:txBody>
          <a:bodyPr rot="0" spcFirstLastPara="0" vertOverflow="overflow" horzOverflow="overflow" vert="horz" wrap="none" lIns="43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0" name="ホームベース 66">
            <a:extLst>
              <a:ext uri="{FF2B5EF4-FFF2-40B4-BE49-F238E27FC236}">
                <a16:creationId xmlns:a16="http://schemas.microsoft.com/office/drawing/2014/main" id="{ADF4CABB-5CAB-4757-0266-74037DC29A56}"/>
              </a:ext>
            </a:extLst>
          </p:cNvPr>
          <p:cNvSpPr/>
          <p:nvPr/>
        </p:nvSpPr>
        <p:spPr>
          <a:xfrm>
            <a:off x="8316391" y="4933896"/>
            <a:ext cx="2298773" cy="756000"/>
          </a:xfrm>
          <a:prstGeom prst="homePlate">
            <a:avLst/>
          </a:prstGeom>
          <a:solidFill>
            <a:schemeClr val="accent6">
              <a:lumMod val="50000"/>
            </a:schemeClr>
          </a:solidFill>
          <a:ln w="50800" cap="flat" cmpd="sng" algn="ctr">
            <a:solidFill>
              <a:srgbClr val="FFFFFF"/>
            </a:solidFill>
            <a:prstDash val="solid"/>
          </a:ln>
          <a:effectLst/>
        </p:spPr>
        <p:txBody>
          <a:bodyPr rot="0" spcFirstLastPara="0" vertOverflow="overflow" horzOverflow="overflow" vert="horz" wrap="none" lIns="43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確認・検収</a:t>
            </a:r>
          </a:p>
        </p:txBody>
      </p:sp>
      <p:sp>
        <p:nvSpPr>
          <p:cNvPr id="11" name="ホームベース 61">
            <a:extLst>
              <a:ext uri="{FF2B5EF4-FFF2-40B4-BE49-F238E27FC236}">
                <a16:creationId xmlns:a16="http://schemas.microsoft.com/office/drawing/2014/main" id="{FF61C777-8EC9-67A0-A7EE-F4C572C8430E}"/>
              </a:ext>
            </a:extLst>
          </p:cNvPr>
          <p:cNvSpPr/>
          <p:nvPr/>
        </p:nvSpPr>
        <p:spPr>
          <a:xfrm>
            <a:off x="7432633" y="3694675"/>
            <a:ext cx="1311398" cy="763862"/>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360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発注受領</a:t>
            </a:r>
          </a:p>
        </p:txBody>
      </p:sp>
      <p:sp>
        <p:nvSpPr>
          <p:cNvPr id="13" name="ホームベース 61">
            <a:extLst>
              <a:ext uri="{FF2B5EF4-FFF2-40B4-BE49-F238E27FC236}">
                <a16:creationId xmlns:a16="http://schemas.microsoft.com/office/drawing/2014/main" id="{FF232091-02A7-0387-2E4A-D4C5A3350A2E}"/>
              </a:ext>
            </a:extLst>
          </p:cNvPr>
          <p:cNvSpPr/>
          <p:nvPr/>
        </p:nvSpPr>
        <p:spPr>
          <a:xfrm>
            <a:off x="6499710" y="3694675"/>
            <a:ext cx="1311398" cy="763862"/>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360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発注確認</a:t>
            </a:r>
          </a:p>
        </p:txBody>
      </p:sp>
      <p:sp>
        <p:nvSpPr>
          <p:cNvPr id="26" name="ホームベース 61">
            <a:extLst>
              <a:ext uri="{FF2B5EF4-FFF2-40B4-BE49-F238E27FC236}">
                <a16:creationId xmlns:a16="http://schemas.microsoft.com/office/drawing/2014/main" id="{D54B8DBE-A05E-E38E-570F-710C38DEAE01}"/>
              </a:ext>
            </a:extLst>
          </p:cNvPr>
          <p:cNvSpPr/>
          <p:nvPr/>
        </p:nvSpPr>
        <p:spPr>
          <a:xfrm>
            <a:off x="7362832" y="4926034"/>
            <a:ext cx="1381199" cy="763862"/>
          </a:xfrm>
          <a:prstGeom prst="homePlate">
            <a:avLst/>
          </a:prstGeom>
          <a:solidFill>
            <a:schemeClr val="accent5"/>
          </a:solidFill>
          <a:ln w="50800" cap="flat" cmpd="sng" algn="ctr">
            <a:solidFill>
              <a:srgbClr val="FFFFFF"/>
            </a:solidFill>
            <a:prstDash val="solid"/>
          </a:ln>
          <a:effectLst/>
        </p:spPr>
        <p:txBody>
          <a:bodyPr rot="0" spcFirstLastPara="0" vertOverflow="overflow" horzOverflow="overflow" vert="horz" wrap="none" lIns="360000" tIns="72000" rIns="0" bIns="45720" numCol="1" spcCol="0" rtlCol="0" fromWordArt="0" anchor="ctr" anchorCtr="0" forceAA="0" compatLnSpc="1">
            <a:prstTxWarp prst="textNoShape">
              <a:avLst/>
            </a:prstTxWarp>
            <a:noAutofit/>
          </a:bodyPr>
          <a:lstStyle/>
          <a:p>
            <a:pPr algn="ctr">
              <a:lnSpc>
                <a:spcPct val="120000"/>
              </a:lnSpc>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pPr>
            <a:r>
              <a:rPr kumimoji="0" lang="ja-JP" altLang="en-US" sz="1100" b="1" kern="0" spc="100" dirty="0">
                <a:solidFill>
                  <a:srgbClr val="FFFFFF"/>
                </a:solidFill>
                <a:latin typeface="Meiryo" panose="020B0604030504040204" pitchFamily="34" charset="-128"/>
                <a:ea typeface="Meiryo" panose="020B0604030504040204" pitchFamily="34" charset="-128"/>
              </a:rPr>
              <a:t>発注受領</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pPr>
            <a:r>
              <a:rPr kumimoji="0" lang="ja-JP" altLang="en-US" sz="1100" b="1" kern="0" spc="100" dirty="0">
                <a:solidFill>
                  <a:srgbClr val="FFFFFF"/>
                </a:solidFill>
                <a:latin typeface="Meiryo" panose="020B0604030504040204" pitchFamily="34" charset="-128"/>
                <a:ea typeface="Meiryo" panose="020B0604030504040204" pitchFamily="34" charset="-128"/>
              </a:rPr>
              <a:t>通知受信</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p:txBody>
      </p:sp>
      <p:sp>
        <p:nvSpPr>
          <p:cNvPr id="27" name="ホームベース 68">
            <a:extLst>
              <a:ext uri="{FF2B5EF4-FFF2-40B4-BE49-F238E27FC236}">
                <a16:creationId xmlns:a16="http://schemas.microsoft.com/office/drawing/2014/main" id="{AC1C6045-E61C-5AB6-C020-2EB1938FD88D}"/>
              </a:ext>
            </a:extLst>
          </p:cNvPr>
          <p:cNvSpPr/>
          <p:nvPr/>
        </p:nvSpPr>
        <p:spPr>
          <a:xfrm>
            <a:off x="5510911" y="4933896"/>
            <a:ext cx="2258905"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28" name="ホームベース 67">
            <a:extLst>
              <a:ext uri="{FF2B5EF4-FFF2-40B4-BE49-F238E27FC236}">
                <a16:creationId xmlns:a16="http://schemas.microsoft.com/office/drawing/2014/main" id="{3E1960B9-8D45-2733-B686-90FF77875E96}"/>
              </a:ext>
            </a:extLst>
          </p:cNvPr>
          <p:cNvSpPr/>
          <p:nvPr/>
        </p:nvSpPr>
        <p:spPr>
          <a:xfrm>
            <a:off x="5690251" y="4933896"/>
            <a:ext cx="1183542" cy="756000"/>
          </a:xfrm>
          <a:prstGeom prst="homePlate">
            <a:avLst/>
          </a:prstGeom>
          <a:solidFill>
            <a:schemeClr val="accent5"/>
          </a:solidFill>
          <a:ln w="50800" cap="flat" cmpd="sng" algn="ctr">
            <a:solidFill>
              <a:srgbClr val="FFFFFF"/>
            </a:solidFill>
            <a:prstDash val="solid"/>
          </a:ln>
          <a:effectLst/>
        </p:spPr>
        <p:txBody>
          <a:bodyPr rot="0" spcFirstLastPara="0" vertOverflow="overflow" horzOverflow="overflow" vert="horz" wrap="none" lIns="360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a:t>
            </a:r>
          </a:p>
        </p:txBody>
      </p:sp>
      <p:sp>
        <p:nvSpPr>
          <p:cNvPr id="29" name="ホームベース 68">
            <a:extLst>
              <a:ext uri="{FF2B5EF4-FFF2-40B4-BE49-F238E27FC236}">
                <a16:creationId xmlns:a16="http://schemas.microsoft.com/office/drawing/2014/main" id="{0348D5F7-D1DE-BD43-0DEF-8C5DB4C92671}"/>
              </a:ext>
            </a:extLst>
          </p:cNvPr>
          <p:cNvSpPr/>
          <p:nvPr/>
        </p:nvSpPr>
        <p:spPr>
          <a:xfrm>
            <a:off x="4810308" y="4933896"/>
            <a:ext cx="1273413"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30" name="ホームベース 69">
            <a:extLst>
              <a:ext uri="{FF2B5EF4-FFF2-40B4-BE49-F238E27FC236}">
                <a16:creationId xmlns:a16="http://schemas.microsoft.com/office/drawing/2014/main" id="{B583C641-6311-2244-E3D6-38A2DB0262DA}"/>
              </a:ext>
            </a:extLst>
          </p:cNvPr>
          <p:cNvSpPr/>
          <p:nvPr/>
        </p:nvSpPr>
        <p:spPr>
          <a:xfrm>
            <a:off x="2450293" y="4933896"/>
            <a:ext cx="1068986" cy="756000"/>
          </a:xfrm>
          <a:prstGeom prst="homePlate">
            <a:avLst/>
          </a:prstGeom>
          <a:solidFill>
            <a:schemeClr val="accent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案件作成</a:t>
            </a:r>
          </a:p>
        </p:txBody>
      </p:sp>
      <p:sp>
        <p:nvSpPr>
          <p:cNvPr id="31" name="タイトル 2">
            <a:extLst>
              <a:ext uri="{FF2B5EF4-FFF2-40B4-BE49-F238E27FC236}">
                <a16:creationId xmlns:a16="http://schemas.microsoft.com/office/drawing/2014/main" id="{27E2C256-D720-3D16-4F75-800C92BBA79B}"/>
              </a:ext>
            </a:extLst>
          </p:cNvPr>
          <p:cNvSpPr txBox="1">
            <a:spLocks/>
          </p:cNvSpPr>
          <p:nvPr/>
        </p:nvSpPr>
        <p:spPr>
          <a:xfrm>
            <a:off x="6083721" y="5875619"/>
            <a:ext cx="2511489" cy="896658"/>
          </a:xfrm>
          <a:prstGeom prst="rect">
            <a:avLst/>
          </a:prstGeom>
          <a:solidFill>
            <a:srgbClr val="FFFFFF"/>
          </a:solidFill>
          <a:ln>
            <a:solidFill>
              <a:schemeClr val="accent6">
                <a:lumMod val="50000"/>
              </a:schemeClr>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以下をセットで確認いただきます</a:t>
            </a:r>
            <a:endPar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フォームに記載の申し込み内容</a:t>
            </a:r>
            <a:endPar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商品資料</a:t>
            </a:r>
            <a:endPar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該当する約款</a:t>
            </a:r>
          </a:p>
        </p:txBody>
      </p:sp>
      <p:cxnSp>
        <p:nvCxnSpPr>
          <p:cNvPr id="32" name="直線コネクタ 31">
            <a:extLst>
              <a:ext uri="{FF2B5EF4-FFF2-40B4-BE49-F238E27FC236}">
                <a16:creationId xmlns:a16="http://schemas.microsoft.com/office/drawing/2014/main" id="{E74188E8-3302-683C-EC7C-829D15A4A3E6}"/>
              </a:ext>
            </a:extLst>
          </p:cNvPr>
          <p:cNvCxnSpPr>
            <a:cxnSpLocks/>
          </p:cNvCxnSpPr>
          <p:nvPr/>
        </p:nvCxnSpPr>
        <p:spPr>
          <a:xfrm>
            <a:off x="6084135" y="5566932"/>
            <a:ext cx="0" cy="519310"/>
          </a:xfrm>
          <a:prstGeom prst="line">
            <a:avLst/>
          </a:prstGeom>
          <a:noFill/>
          <a:ln w="9525" cap="flat" cmpd="sng" algn="ctr">
            <a:solidFill>
              <a:schemeClr val="accent6">
                <a:lumMod val="50000"/>
              </a:schemeClr>
            </a:solidFill>
            <a:prstDash val="solid"/>
          </a:ln>
          <a:effectLst/>
        </p:spPr>
      </p:cxnSp>
      <p:sp>
        <p:nvSpPr>
          <p:cNvPr id="33" name="円/楕円 78">
            <a:extLst>
              <a:ext uri="{FF2B5EF4-FFF2-40B4-BE49-F238E27FC236}">
                <a16:creationId xmlns:a16="http://schemas.microsoft.com/office/drawing/2014/main" id="{5552C3F1-988A-E6F9-AAB0-7324DFD950D0}"/>
              </a:ext>
            </a:extLst>
          </p:cNvPr>
          <p:cNvSpPr>
            <a:spLocks noChangeAspect="1"/>
          </p:cNvSpPr>
          <p:nvPr/>
        </p:nvSpPr>
        <p:spPr>
          <a:xfrm>
            <a:off x="6030135" y="5512932"/>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sp>
        <p:nvSpPr>
          <p:cNvPr id="12" name="ホームベース 63">
            <a:extLst>
              <a:ext uri="{FF2B5EF4-FFF2-40B4-BE49-F238E27FC236}">
                <a16:creationId xmlns:a16="http://schemas.microsoft.com/office/drawing/2014/main" id="{DC0CB459-7684-F1C5-0F1F-5AF42252A5F9}"/>
              </a:ext>
            </a:extLst>
          </p:cNvPr>
          <p:cNvSpPr/>
          <p:nvPr/>
        </p:nvSpPr>
        <p:spPr>
          <a:xfrm>
            <a:off x="4859169" y="3706187"/>
            <a:ext cx="2013729"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4" name="ホームベース 63">
            <a:extLst>
              <a:ext uri="{FF2B5EF4-FFF2-40B4-BE49-F238E27FC236}">
                <a16:creationId xmlns:a16="http://schemas.microsoft.com/office/drawing/2014/main" id="{BE0AE576-1F43-AE63-67DA-BC5AB243876B}"/>
              </a:ext>
            </a:extLst>
          </p:cNvPr>
          <p:cNvSpPr/>
          <p:nvPr/>
        </p:nvSpPr>
        <p:spPr>
          <a:xfrm>
            <a:off x="3641418" y="3698606"/>
            <a:ext cx="2334211"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38" name="ホームベース 61">
            <a:extLst>
              <a:ext uri="{FF2B5EF4-FFF2-40B4-BE49-F238E27FC236}">
                <a16:creationId xmlns:a16="http://schemas.microsoft.com/office/drawing/2014/main" id="{CD52924A-9FC6-A050-FB47-47D1CCA839CB}"/>
              </a:ext>
            </a:extLst>
          </p:cNvPr>
          <p:cNvSpPr/>
          <p:nvPr/>
        </p:nvSpPr>
        <p:spPr>
          <a:xfrm>
            <a:off x="4402244" y="3694675"/>
            <a:ext cx="1685950" cy="763862"/>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288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発注内容設定</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p:txBody>
      </p:sp>
      <p:sp>
        <p:nvSpPr>
          <p:cNvPr id="15" name="ホームベース 62">
            <a:extLst>
              <a:ext uri="{FF2B5EF4-FFF2-40B4-BE49-F238E27FC236}">
                <a16:creationId xmlns:a16="http://schemas.microsoft.com/office/drawing/2014/main" id="{4FB9C1A2-C340-EF8B-CF6C-7CC167885B08}"/>
              </a:ext>
            </a:extLst>
          </p:cNvPr>
          <p:cNvSpPr/>
          <p:nvPr/>
        </p:nvSpPr>
        <p:spPr>
          <a:xfrm>
            <a:off x="3117338" y="3698670"/>
            <a:ext cx="1685951" cy="756000"/>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288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a:ea typeface="Meiryo"/>
              </a:rPr>
              <a:t>企業商材審査</a:t>
            </a:r>
            <a:endParaRPr lang="ja-JP" altLang="en-US" sz="1100" b="1" kern="0" spc="100" dirty="0">
              <a:solidFill>
                <a:srgbClr val="FFFFFF"/>
              </a:solidFill>
              <a:latin typeface="Meiryo"/>
              <a:ea typeface="Meiryo"/>
            </a:endParaRPr>
          </a:p>
        </p:txBody>
      </p:sp>
      <p:sp>
        <p:nvSpPr>
          <p:cNvPr id="16" name="ホームベース 63">
            <a:extLst>
              <a:ext uri="{FF2B5EF4-FFF2-40B4-BE49-F238E27FC236}">
                <a16:creationId xmlns:a16="http://schemas.microsoft.com/office/drawing/2014/main" id="{77B83633-A099-638E-7E32-298C328BA7C7}"/>
              </a:ext>
            </a:extLst>
          </p:cNvPr>
          <p:cNvSpPr/>
          <p:nvPr/>
        </p:nvSpPr>
        <p:spPr>
          <a:xfrm>
            <a:off x="2117593" y="3682882"/>
            <a:ext cx="1395751"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7" name="ホームベース 64">
            <a:extLst>
              <a:ext uri="{FF2B5EF4-FFF2-40B4-BE49-F238E27FC236}">
                <a16:creationId xmlns:a16="http://schemas.microsoft.com/office/drawing/2014/main" id="{B4824F8F-35D6-3E96-F692-423AAA70AECF}"/>
              </a:ext>
            </a:extLst>
          </p:cNvPr>
          <p:cNvSpPr/>
          <p:nvPr/>
        </p:nvSpPr>
        <p:spPr>
          <a:xfrm>
            <a:off x="1415481" y="3682882"/>
            <a:ext cx="1455916" cy="759600"/>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アカウント発行</a:t>
            </a:r>
            <a:endParaRPr kumimoji="0" lang="en-US" altLang="ja-JP" sz="1100" b="1" kern="0" spc="100">
              <a:solidFill>
                <a:srgbClr val="FFFFFF"/>
              </a:solidFill>
              <a:latin typeface="Meiryo" panose="020B0604030504040204" pitchFamily="34" charset="-128"/>
              <a:ea typeface="Meiryo" panose="020B0604030504040204" pitchFamily="34" charset="-128"/>
            </a:endParaRPr>
          </a:p>
        </p:txBody>
      </p:sp>
      <p:grpSp>
        <p:nvGrpSpPr>
          <p:cNvPr id="35" name="グループ化 34">
            <a:extLst>
              <a:ext uri="{FF2B5EF4-FFF2-40B4-BE49-F238E27FC236}">
                <a16:creationId xmlns:a16="http://schemas.microsoft.com/office/drawing/2014/main" id="{163983A9-3323-93D8-AA88-E07B91E95142}"/>
              </a:ext>
            </a:extLst>
          </p:cNvPr>
          <p:cNvGrpSpPr/>
          <p:nvPr/>
        </p:nvGrpSpPr>
        <p:grpSpPr>
          <a:xfrm>
            <a:off x="1504391" y="3050097"/>
            <a:ext cx="2238838" cy="826344"/>
            <a:chOff x="1617744" y="3050097"/>
            <a:chExt cx="2238838" cy="826344"/>
          </a:xfrm>
        </p:grpSpPr>
        <p:grpSp>
          <p:nvGrpSpPr>
            <p:cNvPr id="22" name="グループ化 21">
              <a:extLst>
                <a:ext uri="{FF2B5EF4-FFF2-40B4-BE49-F238E27FC236}">
                  <a16:creationId xmlns:a16="http://schemas.microsoft.com/office/drawing/2014/main" id="{F6686C4F-EF15-9D3B-E4A3-5205A49F8BC3}"/>
                </a:ext>
              </a:extLst>
            </p:cNvPr>
            <p:cNvGrpSpPr/>
            <p:nvPr/>
          </p:nvGrpSpPr>
          <p:grpSpPr>
            <a:xfrm rot="10800000">
              <a:off x="1617744" y="3303131"/>
              <a:ext cx="110666" cy="573310"/>
              <a:chOff x="3646569" y="6103481"/>
              <a:chExt cx="110666" cy="573310"/>
            </a:xfrm>
          </p:grpSpPr>
          <p:cxnSp>
            <p:nvCxnSpPr>
              <p:cNvPr id="23" name="直線コネクタ 22">
                <a:extLst>
                  <a:ext uri="{FF2B5EF4-FFF2-40B4-BE49-F238E27FC236}">
                    <a16:creationId xmlns:a16="http://schemas.microsoft.com/office/drawing/2014/main" id="{205506F3-1CA6-E6F8-AF4B-CDC99A1FA11C}"/>
                  </a:ext>
                </a:extLst>
              </p:cNvPr>
              <p:cNvCxnSpPr>
                <a:cxnSpLocks/>
              </p:cNvCxnSpPr>
              <p:nvPr/>
            </p:nvCxnSpPr>
            <p:spPr>
              <a:xfrm>
                <a:off x="3700570" y="6157481"/>
                <a:ext cx="0" cy="519310"/>
              </a:xfrm>
              <a:prstGeom prst="line">
                <a:avLst/>
              </a:prstGeom>
              <a:noFill/>
              <a:ln w="9525" cap="flat" cmpd="sng" algn="ctr">
                <a:solidFill>
                  <a:schemeClr val="accent6">
                    <a:lumMod val="50000"/>
                  </a:schemeClr>
                </a:solidFill>
                <a:prstDash val="solid"/>
              </a:ln>
              <a:effectLst/>
            </p:spPr>
          </p:cxnSp>
          <p:sp>
            <p:nvSpPr>
              <p:cNvPr id="24" name="円/楕円 78">
                <a:extLst>
                  <a:ext uri="{FF2B5EF4-FFF2-40B4-BE49-F238E27FC236}">
                    <a16:creationId xmlns:a16="http://schemas.microsoft.com/office/drawing/2014/main" id="{E0E81C56-D10D-10D3-FF08-490134D4B19D}"/>
                  </a:ext>
                </a:extLst>
              </p:cNvPr>
              <p:cNvSpPr>
                <a:spLocks noChangeAspect="1"/>
              </p:cNvSpPr>
              <p:nvPr/>
            </p:nvSpPr>
            <p:spPr>
              <a:xfrm>
                <a:off x="3646569" y="6103481"/>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grpSp>
        <p:sp>
          <p:nvSpPr>
            <p:cNvPr id="25" name="テキスト ボックス 24">
              <a:extLst>
                <a:ext uri="{FF2B5EF4-FFF2-40B4-BE49-F238E27FC236}">
                  <a16:creationId xmlns:a16="http://schemas.microsoft.com/office/drawing/2014/main" id="{19BB691E-807B-D543-4BFB-7F4811F271BC}"/>
                </a:ext>
              </a:extLst>
            </p:cNvPr>
            <p:cNvSpPr txBox="1"/>
            <p:nvPr/>
          </p:nvSpPr>
          <p:spPr>
            <a:xfrm>
              <a:off x="1681593" y="3050097"/>
              <a:ext cx="2174989" cy="430887"/>
            </a:xfrm>
            <a:prstGeom prst="rect">
              <a:avLst/>
            </a:prstGeom>
            <a:noFill/>
            <a:ln>
              <a:solidFill>
                <a:schemeClr val="accent6">
                  <a:lumMod val="5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tLang="ja-JP" sz="1100" dirty="0">
                  <a:latin typeface="メイリオ"/>
                  <a:ea typeface="メイリオ"/>
                  <a:cs typeface="Calibri"/>
                </a:rPr>
                <a:t>LINE Biz Process Manager</a:t>
              </a:r>
              <a:r>
                <a:rPr lang="ja-JP" altLang="en-US" sz="1100" dirty="0">
                  <a:latin typeface="メイリオ"/>
                  <a:ea typeface="メイリオ"/>
                  <a:cs typeface="Calibri"/>
                </a:rPr>
                <a:t>の</a:t>
              </a:r>
              <a:endParaRPr lang="en-US" altLang="ja-JP" sz="1100" dirty="0">
                <a:latin typeface="メイリオ"/>
                <a:ea typeface="メイリオ"/>
                <a:cs typeface="Calibri"/>
              </a:endParaRPr>
            </a:p>
            <a:p>
              <a:pPr algn="l"/>
              <a:r>
                <a:rPr lang="ja-JP" altLang="en-US" sz="1100" dirty="0">
                  <a:latin typeface="メイリオ"/>
                  <a:ea typeface="メイリオ"/>
                  <a:cs typeface="Calibri"/>
                </a:rPr>
                <a:t>アカウントをお持ちでない場合</a:t>
              </a:r>
              <a:endParaRPr lang="ja-JP" altLang="en-US" sz="1100" dirty="0">
                <a:latin typeface="メイリオ"/>
                <a:ea typeface="メイリオ"/>
              </a:endParaRPr>
            </a:p>
          </p:txBody>
        </p:sp>
      </p:grpSp>
      <p:cxnSp>
        <p:nvCxnSpPr>
          <p:cNvPr id="18" name="直線コネクタ 17">
            <a:extLst>
              <a:ext uri="{FF2B5EF4-FFF2-40B4-BE49-F238E27FC236}">
                <a16:creationId xmlns:a16="http://schemas.microsoft.com/office/drawing/2014/main" id="{63B2ACBF-9964-16AF-D04A-85FE3FA2D96D}"/>
              </a:ext>
            </a:extLst>
          </p:cNvPr>
          <p:cNvCxnSpPr>
            <a:cxnSpLocks/>
          </p:cNvCxnSpPr>
          <p:nvPr/>
        </p:nvCxnSpPr>
        <p:spPr>
          <a:xfrm>
            <a:off x="8708026" y="3473845"/>
            <a:ext cx="0" cy="2321906"/>
          </a:xfrm>
          <a:prstGeom prst="line">
            <a:avLst/>
          </a:prstGeom>
          <a:noFill/>
          <a:ln w="34925" cap="flat" cmpd="sng" algn="ctr">
            <a:solidFill>
              <a:schemeClr val="accent1"/>
            </a:solidFill>
            <a:prstDash val="sysDot"/>
          </a:ln>
          <a:effectLst>
            <a:glow rad="38651">
              <a:srgbClr val="FFFFFF"/>
            </a:glow>
          </a:effectLst>
        </p:spPr>
      </p:cxnSp>
      <p:grpSp>
        <p:nvGrpSpPr>
          <p:cNvPr id="36" name="グループ化 35">
            <a:extLst>
              <a:ext uri="{FF2B5EF4-FFF2-40B4-BE49-F238E27FC236}">
                <a16:creationId xmlns:a16="http://schemas.microsoft.com/office/drawing/2014/main" id="{19A308AC-0945-D581-18E8-485CB375B0E0}"/>
              </a:ext>
            </a:extLst>
          </p:cNvPr>
          <p:cNvGrpSpPr/>
          <p:nvPr/>
        </p:nvGrpSpPr>
        <p:grpSpPr>
          <a:xfrm rot="10800000">
            <a:off x="4868647" y="3303131"/>
            <a:ext cx="110666" cy="573310"/>
            <a:chOff x="3646569" y="6103481"/>
            <a:chExt cx="110666" cy="573310"/>
          </a:xfrm>
        </p:grpSpPr>
        <p:cxnSp>
          <p:nvCxnSpPr>
            <p:cNvPr id="39" name="直線コネクタ 38">
              <a:extLst>
                <a:ext uri="{FF2B5EF4-FFF2-40B4-BE49-F238E27FC236}">
                  <a16:creationId xmlns:a16="http://schemas.microsoft.com/office/drawing/2014/main" id="{C5F95645-B394-28E9-395A-8C58BBC0EEC7}"/>
                </a:ext>
              </a:extLst>
            </p:cNvPr>
            <p:cNvCxnSpPr>
              <a:cxnSpLocks/>
            </p:cNvCxnSpPr>
            <p:nvPr/>
          </p:nvCxnSpPr>
          <p:spPr>
            <a:xfrm>
              <a:off x="3700570" y="6157481"/>
              <a:ext cx="0" cy="519310"/>
            </a:xfrm>
            <a:prstGeom prst="line">
              <a:avLst/>
            </a:prstGeom>
            <a:noFill/>
            <a:ln w="9525" cap="flat" cmpd="sng" algn="ctr">
              <a:solidFill>
                <a:schemeClr val="accent6">
                  <a:lumMod val="50000"/>
                </a:schemeClr>
              </a:solidFill>
              <a:prstDash val="solid"/>
            </a:ln>
            <a:effectLst/>
          </p:spPr>
        </p:cxnSp>
        <p:sp>
          <p:nvSpPr>
            <p:cNvPr id="42" name="円/楕円 78">
              <a:extLst>
                <a:ext uri="{FF2B5EF4-FFF2-40B4-BE49-F238E27FC236}">
                  <a16:creationId xmlns:a16="http://schemas.microsoft.com/office/drawing/2014/main" id="{D36B9CDF-74B4-E336-2185-392E6B3ADA05}"/>
                </a:ext>
              </a:extLst>
            </p:cNvPr>
            <p:cNvSpPr>
              <a:spLocks noChangeAspect="1"/>
            </p:cNvSpPr>
            <p:nvPr/>
          </p:nvSpPr>
          <p:spPr>
            <a:xfrm>
              <a:off x="3646569" y="6103481"/>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grpSp>
      <p:sp>
        <p:nvSpPr>
          <p:cNvPr id="37" name="テキスト ボックス 36">
            <a:extLst>
              <a:ext uri="{FF2B5EF4-FFF2-40B4-BE49-F238E27FC236}">
                <a16:creationId xmlns:a16="http://schemas.microsoft.com/office/drawing/2014/main" id="{894F72DC-B035-5043-3270-62414DE0FA78}"/>
              </a:ext>
            </a:extLst>
          </p:cNvPr>
          <p:cNvSpPr txBox="1"/>
          <p:nvPr/>
        </p:nvSpPr>
        <p:spPr>
          <a:xfrm>
            <a:off x="4923979" y="2950249"/>
            <a:ext cx="2598611" cy="569387"/>
          </a:xfrm>
          <a:prstGeom prst="rect">
            <a:avLst/>
          </a:prstGeom>
          <a:noFill/>
          <a:ln>
            <a:solidFill>
              <a:schemeClr val="accent6">
                <a:lumMod val="5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1100" dirty="0">
                <a:latin typeface="メイリオ"/>
                <a:ea typeface="メイリオ"/>
                <a:cs typeface="Calibri"/>
              </a:rPr>
              <a:t>スペシャル商品のみ</a:t>
            </a:r>
            <a:endParaRPr lang="en-US" altLang="ja-JP" sz="1100" dirty="0">
              <a:latin typeface="メイリオ"/>
              <a:ea typeface="メイリオ"/>
              <a:cs typeface="Calibri"/>
            </a:endParaRPr>
          </a:p>
          <a:p>
            <a:pPr algn="l"/>
            <a:r>
              <a:rPr lang="en-US" altLang="ja-JP" sz="1000" dirty="0">
                <a:latin typeface="メイリオ"/>
                <a:ea typeface="メイリオ"/>
                <a:cs typeface="Calibri"/>
              </a:rPr>
              <a:t>※</a:t>
            </a:r>
            <a:r>
              <a:rPr lang="ja-JP" altLang="en-US" sz="1000" dirty="0">
                <a:latin typeface="メイリオ"/>
                <a:ea typeface="メイリオ"/>
                <a:cs typeface="Calibri"/>
              </a:rPr>
              <a:t>レギュラー商品は企業商材審査通過後</a:t>
            </a:r>
            <a:endParaRPr lang="en-US" altLang="ja-JP" sz="1000" dirty="0">
              <a:latin typeface="メイリオ"/>
              <a:ea typeface="メイリオ"/>
              <a:cs typeface="Calibri"/>
            </a:endParaRPr>
          </a:p>
          <a:p>
            <a:pPr algn="l"/>
            <a:r>
              <a:rPr lang="ja-JP" altLang="en-US" sz="1000" dirty="0">
                <a:latin typeface="メイリオ"/>
                <a:ea typeface="メイリオ"/>
                <a:cs typeface="Calibri"/>
              </a:rPr>
              <a:t>　そのまま発注いただけます</a:t>
            </a:r>
            <a:endParaRPr lang="en-US" altLang="ja-JP" sz="1000" dirty="0">
              <a:latin typeface="メイリオ"/>
              <a:ea typeface="メイリオ"/>
              <a:cs typeface="Calibri"/>
            </a:endParaRPr>
          </a:p>
        </p:txBody>
      </p:sp>
      <p:sp>
        <p:nvSpPr>
          <p:cNvPr id="46" name="タイトル 2">
            <a:extLst>
              <a:ext uri="{FF2B5EF4-FFF2-40B4-BE49-F238E27FC236}">
                <a16:creationId xmlns:a16="http://schemas.microsoft.com/office/drawing/2014/main" id="{E0D072E8-F451-A52D-1B02-01B6FC2ABE83}"/>
              </a:ext>
            </a:extLst>
          </p:cNvPr>
          <p:cNvSpPr txBox="1">
            <a:spLocks/>
          </p:cNvSpPr>
          <p:nvPr/>
        </p:nvSpPr>
        <p:spPr>
          <a:xfrm>
            <a:off x="8720516" y="5875619"/>
            <a:ext cx="2765097" cy="896658"/>
          </a:xfrm>
          <a:prstGeom prst="rect">
            <a:avLst/>
          </a:prstGeom>
          <a:solidFill>
            <a:srgbClr val="FFFFFF"/>
          </a:solidFill>
          <a:ln>
            <a:solidFill>
              <a:schemeClr val="accent6">
                <a:lumMod val="50000"/>
              </a:schemeClr>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請求書はメール送付での発行と</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lang="ja-JP" altLang="en-US" sz="1100" dirty="0">
                <a:solidFill>
                  <a:srgbClr val="0D0D0D"/>
                </a:solidFill>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なります</a:t>
            </a: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制作・掲載費が広告料金に内包</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lang="ja-JP" altLang="en-US" sz="1100" dirty="0">
                <a:solidFill>
                  <a:srgbClr val="0D0D0D"/>
                </a:solidFill>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される場合は請求書発行はありません</a:t>
            </a:r>
          </a:p>
        </p:txBody>
      </p:sp>
      <p:cxnSp>
        <p:nvCxnSpPr>
          <p:cNvPr id="47" name="直線コネクタ 46">
            <a:extLst>
              <a:ext uri="{FF2B5EF4-FFF2-40B4-BE49-F238E27FC236}">
                <a16:creationId xmlns:a16="http://schemas.microsoft.com/office/drawing/2014/main" id="{7FA89ED0-07BF-473E-CFF0-851430308ED0}"/>
              </a:ext>
            </a:extLst>
          </p:cNvPr>
          <p:cNvCxnSpPr>
            <a:cxnSpLocks/>
          </p:cNvCxnSpPr>
          <p:nvPr/>
        </p:nvCxnSpPr>
        <p:spPr>
          <a:xfrm>
            <a:off x="11485706" y="4084187"/>
            <a:ext cx="0" cy="2002055"/>
          </a:xfrm>
          <a:prstGeom prst="line">
            <a:avLst/>
          </a:prstGeom>
          <a:noFill/>
          <a:ln w="9525" cap="flat" cmpd="sng" algn="ctr">
            <a:solidFill>
              <a:schemeClr val="accent6">
                <a:lumMod val="50000"/>
              </a:schemeClr>
            </a:solidFill>
            <a:prstDash val="solid"/>
          </a:ln>
          <a:effectLst/>
        </p:spPr>
      </p:cxnSp>
      <p:sp>
        <p:nvSpPr>
          <p:cNvPr id="48" name="円/楕円 78">
            <a:extLst>
              <a:ext uri="{FF2B5EF4-FFF2-40B4-BE49-F238E27FC236}">
                <a16:creationId xmlns:a16="http://schemas.microsoft.com/office/drawing/2014/main" id="{4CC421E4-A3E8-58F2-5D00-A533501495F8}"/>
              </a:ext>
            </a:extLst>
          </p:cNvPr>
          <p:cNvSpPr>
            <a:spLocks noChangeAspect="1"/>
          </p:cNvSpPr>
          <p:nvPr/>
        </p:nvSpPr>
        <p:spPr>
          <a:xfrm>
            <a:off x="11431706" y="5295748"/>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sp>
        <p:nvSpPr>
          <p:cNvPr id="49" name="円/楕円 78">
            <a:extLst>
              <a:ext uri="{FF2B5EF4-FFF2-40B4-BE49-F238E27FC236}">
                <a16:creationId xmlns:a16="http://schemas.microsoft.com/office/drawing/2014/main" id="{C18E30ED-5397-DC85-6E83-169C01AB3859}"/>
              </a:ext>
            </a:extLst>
          </p:cNvPr>
          <p:cNvSpPr>
            <a:spLocks noChangeAspect="1"/>
          </p:cNvSpPr>
          <p:nvPr/>
        </p:nvSpPr>
        <p:spPr>
          <a:xfrm>
            <a:off x="11431706" y="4022670"/>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grpSp>
        <p:nvGrpSpPr>
          <p:cNvPr id="19" name="グループ化 18">
            <a:extLst>
              <a:ext uri="{FF2B5EF4-FFF2-40B4-BE49-F238E27FC236}">
                <a16:creationId xmlns:a16="http://schemas.microsoft.com/office/drawing/2014/main" id="{61C0B8DE-62AF-B762-A773-0D8F1D8739CF}"/>
              </a:ext>
            </a:extLst>
          </p:cNvPr>
          <p:cNvGrpSpPr/>
          <p:nvPr/>
        </p:nvGrpSpPr>
        <p:grpSpPr>
          <a:xfrm>
            <a:off x="7769816" y="3031165"/>
            <a:ext cx="1876415" cy="469804"/>
            <a:chOff x="6757793" y="2283586"/>
            <a:chExt cx="1876415" cy="469804"/>
          </a:xfrm>
        </p:grpSpPr>
        <p:sp>
          <p:nvSpPr>
            <p:cNvPr id="20" name="テキスト ボックス 19">
              <a:extLst>
                <a:ext uri="{FF2B5EF4-FFF2-40B4-BE49-F238E27FC236}">
                  <a16:creationId xmlns:a16="http://schemas.microsoft.com/office/drawing/2014/main" id="{4AD22119-6C4B-43C4-FB1B-C964C984C2B3}"/>
                </a:ext>
              </a:extLst>
            </p:cNvPr>
            <p:cNvSpPr txBox="1"/>
            <p:nvPr/>
          </p:nvSpPr>
          <p:spPr>
            <a:xfrm>
              <a:off x="6757793" y="2285390"/>
              <a:ext cx="1876415" cy="468000"/>
            </a:xfrm>
            <a:prstGeom prst="roundRect">
              <a:avLst>
                <a:gd name="adj" fmla="val 50000"/>
              </a:avLst>
            </a:prstGeom>
            <a:solidFill>
              <a:srgbClr val="FFFFFF"/>
            </a:solidFill>
            <a:ln w="25400">
              <a:solidFill>
                <a:srgbClr val="000048"/>
              </a:solidFill>
            </a:ln>
          </p:spPr>
          <p:txBody>
            <a:bodyPr wrap="square" lIns="576000" tIns="72000" bIns="0" rtlCol="0" anchor="ctr">
              <a:noAutofit/>
            </a:bodyPr>
            <a:lstStyle/>
            <a:p>
              <a:pPr>
                <a:defRPr/>
              </a:pPr>
              <a:r>
                <a:rPr kumimoji="0" lang="ja-JP" altLang="en-US" sz="1600" b="1" kern="0">
                  <a:solidFill>
                    <a:srgbClr val="000048"/>
                  </a:solidFill>
                  <a:latin typeface="Meiryo" panose="020B0604030504040204" pitchFamily="34" charset="-128"/>
                  <a:ea typeface="Meiryo" panose="020B0604030504040204" pitchFamily="34" charset="-128"/>
                </a:rPr>
                <a:t>契約成立</a:t>
              </a:r>
            </a:p>
          </p:txBody>
        </p:sp>
        <p:pic>
          <p:nvPicPr>
            <p:cNvPr id="21" name="グラフィックス 20" descr="バッジ: チェックマーク 1 単色塗りつぶし">
              <a:extLst>
                <a:ext uri="{FF2B5EF4-FFF2-40B4-BE49-F238E27FC236}">
                  <a16:creationId xmlns:a16="http://schemas.microsoft.com/office/drawing/2014/main" id="{1D49CAFB-69E2-7AF8-623A-2EE74AD7129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spTree>
    <p:extLst>
      <p:ext uri="{BB962C8B-B14F-4D97-AF65-F5344CB8AC3E}">
        <p14:creationId xmlns:p14="http://schemas.microsoft.com/office/powerpoint/2010/main" val="1030359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a:xfrm>
            <a:off x="1848387" y="3367922"/>
            <a:ext cx="9411283" cy="360040"/>
          </a:xfrm>
        </p:spPr>
        <p:txBody>
          <a:bodyPr>
            <a:normAutofit/>
          </a:bodyPr>
          <a:lstStyle/>
          <a:p>
            <a:pPr marL="0" indent="0">
              <a:buNone/>
            </a:pPr>
            <a:r>
              <a:rPr kumimoji="1" lang="ja-JP" altLang="en-US" dirty="0"/>
              <a:t>実施フロー</a:t>
            </a:r>
          </a:p>
        </p:txBody>
      </p:sp>
      <p:sp>
        <p:nvSpPr>
          <p:cNvPr id="7" name="テキスト プレースホルダー 2">
            <a:extLst>
              <a:ext uri="{FF2B5EF4-FFF2-40B4-BE49-F238E27FC236}">
                <a16:creationId xmlns:a16="http://schemas.microsoft.com/office/drawing/2014/main" id="{A7EABA74-1977-A38F-3B4E-D9B8222F7BB2}"/>
              </a:ext>
            </a:extLst>
          </p:cNvPr>
          <p:cNvSpPr txBox="1">
            <a:spLocks/>
          </p:cNvSpPr>
          <p:nvPr/>
        </p:nvSpPr>
        <p:spPr>
          <a:xfrm>
            <a:off x="1848387" y="422767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その他・注意事項</a:t>
            </a:r>
          </a:p>
          <a:p>
            <a:pPr marL="0" indent="0">
              <a:buFont typeface="Arial" panose="020B0604020202020204" pitchFamily="34" charset="0"/>
              <a:buNone/>
            </a:pPr>
            <a:endParaRPr lang="ja-JP" altLang="en-US" dirty="0"/>
          </a:p>
        </p:txBody>
      </p:sp>
      <p:sp>
        <p:nvSpPr>
          <p:cNvPr id="10" name="テキスト プレースホルダー 2">
            <a:extLst>
              <a:ext uri="{FF2B5EF4-FFF2-40B4-BE49-F238E27FC236}">
                <a16:creationId xmlns:a16="http://schemas.microsoft.com/office/drawing/2014/main" id="{084F10A1-9E35-9B1E-2C41-6CE41A9F509E}"/>
              </a:ext>
            </a:extLst>
          </p:cNvPr>
          <p:cNvSpPr txBox="1">
            <a:spLocks/>
          </p:cNvSpPr>
          <p:nvPr/>
        </p:nvSpPr>
        <p:spPr>
          <a:xfrm>
            <a:off x="1848387" y="512793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latin typeface="+mn-ea"/>
              </a:rPr>
              <a:t>appendix</a:t>
            </a:r>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5FD866-6144-9619-F49D-8864DFAD4F17}"/>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99BBE313-3186-C729-3FF6-0B798C3C73B3}"/>
              </a:ext>
            </a:extLst>
          </p:cNvPr>
          <p:cNvSpPr>
            <a:spLocks noGrp="1"/>
          </p:cNvSpPr>
          <p:nvPr>
            <p:ph type="body" sz="quarter" idx="19"/>
          </p:nvPr>
        </p:nvSpPr>
        <p:spPr/>
        <p:txBody>
          <a:bodyPr/>
          <a:lstStyle/>
          <a:p>
            <a:r>
              <a:rPr lang="ja-JP" altLang="en-US" dirty="0"/>
              <a:t>その他・注意事項</a:t>
            </a:r>
          </a:p>
        </p:txBody>
      </p:sp>
      <p:sp>
        <p:nvSpPr>
          <p:cNvPr id="8" name="テキスト プレースホルダー 7">
            <a:extLst>
              <a:ext uri="{FF2B5EF4-FFF2-40B4-BE49-F238E27FC236}">
                <a16:creationId xmlns:a16="http://schemas.microsoft.com/office/drawing/2014/main" id="{158C68F8-E3BF-D890-A512-1982ABF4B29A}"/>
              </a:ext>
            </a:extLst>
          </p:cNvPr>
          <p:cNvSpPr>
            <a:spLocks noGrp="1"/>
          </p:cNvSpPr>
          <p:nvPr>
            <p:ph type="body" sz="quarter" idx="20"/>
          </p:nvPr>
        </p:nvSpPr>
        <p:spPr/>
        <p:txBody>
          <a:bodyPr/>
          <a:lstStyle/>
          <a:p>
            <a:r>
              <a:rPr lang="en-US" altLang="ja-JP" dirty="0"/>
              <a:t>04</a:t>
            </a:r>
            <a:endParaRPr lang="ja-JP" altLang="en-US" dirty="0"/>
          </a:p>
        </p:txBody>
      </p:sp>
      <p:pic>
        <p:nvPicPr>
          <p:cNvPr id="2" name="図プレースホルダー 10" descr="アイコン&#10;&#10;自動的に生成された説明">
            <a:extLst>
              <a:ext uri="{FF2B5EF4-FFF2-40B4-BE49-F238E27FC236}">
                <a16:creationId xmlns:a16="http://schemas.microsoft.com/office/drawing/2014/main" id="{7CE484F3-CC9B-C805-0A72-ED0F92C954B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442523" y="3019035"/>
            <a:ext cx="1586282" cy="1464484"/>
          </a:xfrm>
        </p:spPr>
      </p:pic>
    </p:spTree>
    <p:extLst>
      <p:ext uri="{BB962C8B-B14F-4D97-AF65-F5344CB8AC3E}">
        <p14:creationId xmlns:p14="http://schemas.microsoft.com/office/powerpoint/2010/main" val="1814562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B00A6C-0F82-7AAA-4B5C-FAB79144015D}"/>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B71408D5-FD42-EAB8-8178-C70550DE1731}"/>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その他・注意事項</a:t>
            </a:r>
          </a:p>
        </p:txBody>
      </p:sp>
      <p:sp>
        <p:nvSpPr>
          <p:cNvPr id="13" name="テキスト プレースホルダー 1">
            <a:extLst>
              <a:ext uri="{FF2B5EF4-FFF2-40B4-BE49-F238E27FC236}">
                <a16:creationId xmlns:a16="http://schemas.microsoft.com/office/drawing/2014/main" id="{AF81EFB0-6097-9E04-422D-AAA31F7E2204}"/>
              </a:ext>
            </a:extLst>
          </p:cNvPr>
          <p:cNvSpPr>
            <a:spLocks noGrp="1"/>
          </p:cNvSpPr>
          <p:nvPr>
            <p:ph type="body" sz="quarter" idx="10"/>
          </p:nvPr>
        </p:nvSpPr>
        <p:spPr>
          <a:xfrm>
            <a:off x="1887808" y="252000"/>
            <a:ext cx="8136904" cy="335028"/>
          </a:xfrm>
        </p:spPr>
        <p:txBody>
          <a:bodyPr/>
          <a:lstStyle/>
          <a:p>
            <a:r>
              <a:rPr lang="ja-JP" altLang="en-US" dirty="0"/>
              <a:t>注意事項</a:t>
            </a:r>
          </a:p>
        </p:txBody>
      </p:sp>
      <p:sp>
        <p:nvSpPr>
          <p:cNvPr id="2" name="Rectangle 46">
            <a:extLst>
              <a:ext uri="{FF2B5EF4-FFF2-40B4-BE49-F238E27FC236}">
                <a16:creationId xmlns:a16="http://schemas.microsoft.com/office/drawing/2014/main" id="{F1454993-7FEC-ED6B-38F9-68C064DB30BB}"/>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■編集・制作</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・企画内容は広告主様と</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ヤフーとの間で協議の上決定し、最終的な編集権は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ヤフーに帰属します。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・広告主様または代理店様より提供いただく製品画像等の素材については第三者の権利を侵害するものではないこと、および記載内容に係わる財産権全ての権利処理が</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完了していること、情報の正確性について</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ヤフーに対して保証いただくものとします。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・企画ページ上には「提供：○○」のスポンサークレジットの掲載が必須となります。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・原則として掲載終了後はアーカイブ保存せず、企画ページは削除いたします。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8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■災害情報告知モジュールの掲載</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・地震、津波、その他有事が発生した際、</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ヤフーを利用するお客様に対して速やかに災害情報をお伝えするために、企画ページについても、ページ上部に災害情報</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告知モジュールの掲載を行います。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a:t>
            </a:r>
            <a:r>
              <a:rPr lang="en-US" altLang="ja-JP" sz="1050" dirty="0">
                <a:solidFill>
                  <a:srgbClr val="0D0D0D"/>
                </a:solidFill>
                <a:latin typeface="+mn-ea"/>
                <a:ea typeface="+mn-ea"/>
              </a:rPr>
              <a:t>※</a:t>
            </a:r>
            <a:r>
              <a:rPr lang="ja-JP" altLang="en-US" sz="1050" dirty="0">
                <a:solidFill>
                  <a:srgbClr val="0D0D0D"/>
                </a:solidFill>
                <a:latin typeface="+mn-ea"/>
                <a:ea typeface="+mn-ea"/>
              </a:rPr>
              <a:t>掲載方法（場所、内容、タイミングと期間など）は、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ヤフーの統一運用ルールにしたがいます。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800" dirty="0">
              <a:solidFill>
                <a:srgbClr val="0D0D0D"/>
              </a:solidFill>
              <a:latin typeface="+mn-ea"/>
              <a:ea typeface="+mn-ea"/>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■編集誘導用バナー制作・入稿</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・編集誘導用バナーは弊社で作成し入稿いたします。広告主様の公式ロゴデータを弊社担当営業まで送付ください。</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1050" dirty="0">
                <a:solidFill>
                  <a:srgbClr val="0D0D0D"/>
                </a:solidFill>
                <a:latin typeface="メイリオ" panose="020B0604030504040204" pitchFamily="50" charset="-128"/>
                <a:ea typeface="メイリオ" panose="020B0604030504040204" pitchFamily="50" charset="-128"/>
              </a:rPr>
              <a:t>　・また弊社サービスの掲載ガイドラインに基づいて制作しますので、基本的にデザインの編集要望は受け付けておりません。予めご了承ください。</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eaLnBrk="1" fontAlgn="auto" hangingPunct="1">
              <a:spcBef>
                <a:spcPct val="0"/>
              </a:spcBef>
              <a:spcAft>
                <a:spcPts val="0"/>
              </a:spcAft>
              <a:buFontTx/>
              <a:buNone/>
            </a:pPr>
            <a:endParaRPr lang="en-US" altLang="ja-JP" sz="8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■広告誘導用バナー制作・入稿</a:t>
            </a:r>
          </a:p>
          <a:p>
            <a:pPr eaLnBrk="1" fontAlgn="auto" hangingPunct="1">
              <a:spcBef>
                <a:spcPct val="0"/>
              </a:spcBef>
              <a:spcAft>
                <a:spcPts val="0"/>
              </a:spcAft>
              <a:buFontTx/>
              <a:buNone/>
            </a:pPr>
            <a:r>
              <a:rPr lang="ja-JP" altLang="en-US" sz="1050" dirty="0">
                <a:solidFill>
                  <a:srgbClr val="0D0D0D"/>
                </a:solidFill>
                <a:latin typeface="+mn-ea"/>
                <a:ea typeface="+mn-ea"/>
              </a:rPr>
              <a:t>　・誘導広告（</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ヤフー広告　ディスプレイ広告（予約型））は広告主様または代理店様に制作いただきます。</a:t>
            </a:r>
          </a:p>
          <a:p>
            <a:pPr eaLnBrk="1" fontAlgn="auto" hangingPunct="1">
              <a:spcBef>
                <a:spcPct val="0"/>
              </a:spcBef>
              <a:spcAft>
                <a:spcPts val="0"/>
              </a:spcAft>
              <a:buFontTx/>
              <a:buNone/>
            </a:pPr>
            <a:r>
              <a:rPr lang="ja-JP" altLang="en-US" sz="1050" dirty="0">
                <a:solidFill>
                  <a:srgbClr val="0D0D0D"/>
                </a:solidFill>
                <a:latin typeface="+mn-ea"/>
                <a:ea typeface="+mn-ea"/>
              </a:rPr>
              <a:t>　　制作に際しては「</a:t>
            </a:r>
            <a:r>
              <a:rPr lang="ja-JP" altLang="en-US" sz="1050" dirty="0">
                <a:solidFill>
                  <a:srgbClr val="0D0D0D"/>
                </a:solidFill>
                <a:latin typeface="+mn-ea"/>
                <a:ea typeface="+mn-ea"/>
                <a:hlinkClick r:id="rId2"/>
              </a:rPr>
              <a:t>タイアップ広告・クリエイティブ企画商品の誘導広告クリエイティブにおける表記ガイドライン</a:t>
            </a:r>
            <a:r>
              <a:rPr lang="ja-JP" altLang="en-US" sz="1050" dirty="0">
                <a:solidFill>
                  <a:srgbClr val="0D0D0D"/>
                </a:solidFill>
                <a:latin typeface="+mn-ea"/>
                <a:ea typeface="+mn-ea"/>
              </a:rPr>
              <a:t>」を遵守してください。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また原則として、タイアップを実施する</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ヤフーサービスのロゴやテキストの掲載が必須となります（サービスのロゴデータは弊社担当営業より送付いたします）。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そのため、通常の審査とは別にサービス部門でのブランドチェックが必要となりますので、必ず入稿前に弊社担当営業を通じてクリエイティブの確認をご依頼願います。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8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■効果計測用</a:t>
            </a:r>
            <a:r>
              <a:rPr lang="en-US" altLang="ja-JP" sz="1400" dirty="0">
                <a:solidFill>
                  <a:srgbClr val="0D0D0D"/>
                </a:solidFill>
                <a:latin typeface="+mn-ea"/>
                <a:ea typeface="+mn-ea"/>
              </a:rPr>
              <a:t>URL</a:t>
            </a:r>
          </a:p>
          <a:p>
            <a:pPr marL="0" indent="0" eaLnBrk="1" fontAlgn="auto" hangingPunct="1">
              <a:spcBef>
                <a:spcPct val="0"/>
              </a:spcBef>
              <a:spcAft>
                <a:spcPts val="0"/>
              </a:spcAft>
              <a:buFontTx/>
              <a:buNone/>
            </a:pPr>
            <a:r>
              <a:rPr lang="ja-JP" altLang="en-US" sz="1050" dirty="0">
                <a:solidFill>
                  <a:srgbClr val="0D0D0D"/>
                </a:solidFill>
                <a:latin typeface="+mn-ea"/>
                <a:ea typeface="+mn-ea"/>
              </a:rPr>
              <a:t>　・セキュリティ等の観点から、下記いずれの場合もリンク先への効果計測用のパラメータ付き</a:t>
            </a:r>
            <a:r>
              <a:rPr lang="en-US" altLang="ja-JP" sz="1050" dirty="0">
                <a:solidFill>
                  <a:srgbClr val="0D0D0D"/>
                </a:solidFill>
                <a:latin typeface="+mn-ea"/>
                <a:ea typeface="+mn-ea"/>
              </a:rPr>
              <a:t>URL</a:t>
            </a:r>
            <a:r>
              <a:rPr lang="ja-JP" altLang="en-US" sz="1050" dirty="0">
                <a:solidFill>
                  <a:srgbClr val="0D0D0D"/>
                </a:solidFill>
                <a:latin typeface="+mn-ea"/>
                <a:ea typeface="+mn-ea"/>
              </a:rPr>
              <a:t>の設定は不可となります。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ただし、一部効果計測ベンダーにおいては効果測定データ取扱約款の確認・同意をいただいた上で設定することが可能です。弊社担当営業までご相談ください。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誘導広告→企画ページ ｜ 企画ページ→広告主様サイト</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endParaRPr lang="en-US" altLang="ja-JP" sz="8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■効果検証レポート</a:t>
            </a:r>
            <a:endParaRPr lang="en-US" altLang="ja-JP" sz="140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・レポートには、</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ヤフーの管理するお客様の個人情報</a:t>
            </a:r>
            <a:r>
              <a:rPr lang="en-US" altLang="ja-JP" sz="1050" dirty="0">
                <a:solidFill>
                  <a:srgbClr val="0D0D0D"/>
                </a:solidFill>
                <a:latin typeface="+mn-ea"/>
                <a:ea typeface="+mn-ea"/>
              </a:rPr>
              <a:t>*1</a:t>
            </a:r>
            <a:r>
              <a:rPr lang="ja-JP" altLang="en-US" sz="1050" dirty="0">
                <a:solidFill>
                  <a:srgbClr val="0D0D0D"/>
                </a:solidFill>
                <a:latin typeface="+mn-ea"/>
                <a:ea typeface="+mn-ea"/>
              </a:rPr>
              <a:t>（個人情報の保護に関する法律に定める個人情報。以下同じ。）が含まれる場合があります。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個人情報の保護に関する法律その他の関係法令・ガイドラインを遵守するとともに、善良な管理者の注意をもって適切に取り扱い、不正アクセスおよび不正利用の防止に</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努めていただくようにお願いいたします。</a:t>
            </a:r>
            <a:br>
              <a:rPr lang="ja-JP" altLang="en-US" sz="1050" dirty="0">
                <a:solidFill>
                  <a:srgbClr val="0D0D0D"/>
                </a:solidFill>
                <a:latin typeface="+mn-ea"/>
                <a:ea typeface="+mn-ea"/>
              </a:rPr>
            </a:br>
            <a:r>
              <a:rPr lang="ja-JP" altLang="en-US" sz="1050" dirty="0">
                <a:solidFill>
                  <a:srgbClr val="0D0D0D"/>
                </a:solidFill>
                <a:latin typeface="+mn-ea"/>
                <a:ea typeface="+mn-ea"/>
              </a:rPr>
              <a:t>　　</a:t>
            </a:r>
            <a:r>
              <a:rPr lang="en-US" altLang="ja-JP" sz="1050" dirty="0">
                <a:solidFill>
                  <a:srgbClr val="0D0D0D"/>
                </a:solidFill>
                <a:latin typeface="+mn-ea"/>
                <a:ea typeface="+mn-ea"/>
              </a:rPr>
              <a:t>*1.</a:t>
            </a:r>
            <a:r>
              <a:rPr lang="ja-JP" altLang="en-US" sz="1050" dirty="0">
                <a:solidFill>
                  <a:srgbClr val="0D0D0D"/>
                </a:solidFill>
                <a:latin typeface="+mn-ea"/>
                <a:ea typeface="+mn-ea"/>
              </a:rPr>
              <a:t>例：ユーザーアンケートを実施し自由回答を含む場合、</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ヤフーにおいて特定の個人を識別することができる情報に該当</a:t>
            </a:r>
            <a:endParaRPr lang="en-US" altLang="ja-JP" sz="1050" dirty="0">
              <a:solidFill>
                <a:srgbClr val="0D0D0D"/>
              </a:solidFill>
              <a:latin typeface="+mn-ea"/>
              <a:ea typeface="+mn-ea"/>
            </a:endParaRPr>
          </a:p>
        </p:txBody>
      </p:sp>
      <p:pic>
        <p:nvPicPr>
          <p:cNvPr id="3" name="図プレースホルダー 8" descr="アイコン&#10;&#10;自動的に生成された説明">
            <a:extLst>
              <a:ext uri="{FF2B5EF4-FFF2-40B4-BE49-F238E27FC236}">
                <a16:creationId xmlns:a16="http://schemas.microsoft.com/office/drawing/2014/main" id="{48192C24-848E-CE2C-CB0C-D6A860F92DD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Tree>
    <p:extLst>
      <p:ext uri="{BB962C8B-B14F-4D97-AF65-F5344CB8AC3E}">
        <p14:creationId xmlns:p14="http://schemas.microsoft.com/office/powerpoint/2010/main" val="3169996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09014-FFA6-17FF-42A1-92061A260B36}"/>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06F40554-3B2D-6853-D577-0C81A11633B2}"/>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その他・注意事項</a:t>
            </a:r>
          </a:p>
        </p:txBody>
      </p:sp>
      <p:sp>
        <p:nvSpPr>
          <p:cNvPr id="13" name="テキスト プレースホルダー 1">
            <a:extLst>
              <a:ext uri="{FF2B5EF4-FFF2-40B4-BE49-F238E27FC236}">
                <a16:creationId xmlns:a16="http://schemas.microsoft.com/office/drawing/2014/main" id="{268B9D41-3A2A-AB60-18C8-EE8F872D2DB0}"/>
              </a:ext>
            </a:extLst>
          </p:cNvPr>
          <p:cNvSpPr>
            <a:spLocks noGrp="1"/>
          </p:cNvSpPr>
          <p:nvPr>
            <p:ph type="body" sz="quarter" idx="10"/>
          </p:nvPr>
        </p:nvSpPr>
        <p:spPr>
          <a:xfrm>
            <a:off x="1887808" y="252000"/>
            <a:ext cx="8136904" cy="335028"/>
          </a:xfrm>
        </p:spPr>
        <p:txBody>
          <a:bodyPr/>
          <a:lstStyle/>
          <a:p>
            <a:r>
              <a:rPr lang="ja-JP" altLang="en-US" dirty="0"/>
              <a:t>免責事項</a:t>
            </a:r>
          </a:p>
        </p:txBody>
      </p:sp>
      <p:pic>
        <p:nvPicPr>
          <p:cNvPr id="2" name="図プレースホルダー 8" descr="アイコン&#10;&#10;自動的に生成された説明">
            <a:extLst>
              <a:ext uri="{FF2B5EF4-FFF2-40B4-BE49-F238E27FC236}">
                <a16:creationId xmlns:a16="http://schemas.microsoft.com/office/drawing/2014/main" id="{B1A0460C-5BD9-8613-5045-902EBF45DF8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3" name="Rectangle 46">
            <a:extLst>
              <a:ext uri="{FF2B5EF4-FFF2-40B4-BE49-F238E27FC236}">
                <a16:creationId xmlns:a16="http://schemas.microsoft.com/office/drawing/2014/main" id="{4326B97A-8060-8AA4-5A04-31B85377B420}"/>
              </a:ext>
            </a:extLst>
          </p:cNvPr>
          <p:cNvSpPr>
            <a:spLocks noChangeArrowheads="1"/>
          </p:cNvSpPr>
          <p:nvPr/>
        </p:nvSpPr>
        <p:spPr bwMode="auto">
          <a:xfrm>
            <a:off x="381725" y="1209798"/>
            <a:ext cx="11332220" cy="5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0000" tIns="14400" rIns="90000" bIns="46800">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■免責事項</a:t>
            </a:r>
            <a:endParaRPr lang="en-US" altLang="ja-JP" sz="140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広告主様または代理店様の故意または過失によって、</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ヤフーと広告主様との間の広告掲載契約に定める掲載開始日までに企画ページまたは編集誘導（当該企画</a:t>
            </a:r>
            <a:br>
              <a:rPr lang="en-US" altLang="ja-JP" sz="1050" kern="0" dirty="0">
                <a:solidFill>
                  <a:srgbClr val="0D0D0D"/>
                </a:solidFill>
                <a:latin typeface="+mn-ea"/>
                <a:ea typeface="+mn-ea"/>
              </a:rPr>
            </a:br>
            <a:r>
              <a:rPr lang="ja-JP" altLang="en-US" sz="1050" kern="0" dirty="0">
                <a:solidFill>
                  <a:srgbClr val="0D0D0D"/>
                </a:solidFill>
                <a:latin typeface="+mn-ea"/>
                <a:ea typeface="+mn-ea"/>
              </a:rPr>
              <a:t>ページ以外のウェブページにバナー等を設置することにより、当該企画ページへ誘導する広告をいいます）のお申し込みがあった場合の当該編集誘導（編集誘導と企画ページとを</a:t>
            </a:r>
            <a:br>
              <a:rPr lang="en-US" altLang="ja-JP" sz="1050" kern="0" dirty="0">
                <a:solidFill>
                  <a:srgbClr val="0D0D0D"/>
                </a:solidFill>
                <a:latin typeface="+mn-ea"/>
                <a:ea typeface="+mn-ea"/>
              </a:rPr>
            </a:br>
            <a:r>
              <a:rPr lang="ja-JP" altLang="en-US" sz="1050" kern="0" dirty="0">
                <a:solidFill>
                  <a:srgbClr val="0D0D0D"/>
                </a:solidFill>
                <a:latin typeface="+mn-ea"/>
                <a:ea typeface="+mn-ea"/>
              </a:rPr>
              <a:t>合わせて以下「企画ページ等」といいます）の掲載を開始できなかった場合、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ヤフーは広告掲載契約に基づく企画ページ等の掲載を行う義務（以下「当該義務」といいます）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を免れるものとします。また、その場合、当該企画ページ等の掲載を行うことができなかった期間について広告主が負う広告料金（広告掲載費、制作費その他広告掲載契約に基づき</a:t>
            </a:r>
            <a:br>
              <a:rPr lang="en-US" altLang="ja-JP" sz="1050" kern="0" dirty="0">
                <a:solidFill>
                  <a:srgbClr val="0D0D0D"/>
                </a:solidFill>
                <a:latin typeface="+mn-ea"/>
                <a:ea typeface="+mn-ea"/>
              </a:rPr>
            </a:br>
            <a:r>
              <a:rPr lang="ja-JP" altLang="en-US" sz="1050" kern="0" dirty="0">
                <a:solidFill>
                  <a:srgbClr val="0D0D0D"/>
                </a:solidFill>
                <a:latin typeface="+mn-ea"/>
                <a:ea typeface="+mn-ea"/>
              </a:rPr>
              <a:t>広告主様および</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ヤフー間で事前に合意した金額をいいます）の支払義務は何ら減免されません。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ヤフーが定めるサポート環境（</a:t>
            </a:r>
            <a:r>
              <a:rPr lang="en-US" altLang="ja-JP" sz="1050" kern="0" dirty="0">
                <a:solidFill>
                  <a:srgbClr val="0D0D0D"/>
                </a:solidFill>
                <a:latin typeface="+mn-ea"/>
                <a:ea typeface="+mn-ea"/>
              </a:rPr>
              <a:t>OS/</a:t>
            </a:r>
            <a:r>
              <a:rPr lang="ja-JP" altLang="en-US" sz="1050" kern="0" dirty="0">
                <a:solidFill>
                  <a:srgbClr val="0D0D0D"/>
                </a:solidFill>
                <a:latin typeface="+mn-ea"/>
                <a:ea typeface="+mn-ea"/>
              </a:rPr>
              <a:t>ブラウザー）以外では、企画ページ等の非表示や表示崩れを起こす場合があり、</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ヤフーは当該非表示または表示崩れに関して一切の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責任を負いません。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停電・通信回線の事故・天災等の不可抗力、通信事業者による当該通信事業者の負う義務の不履行、インターネットインフラその他サーバー等のシステム上の不具合、緊急メンテ</a:t>
            </a:r>
            <a:br>
              <a:rPr lang="en-US" altLang="ja-JP" sz="1050" kern="0" dirty="0">
                <a:solidFill>
                  <a:srgbClr val="0D0D0D"/>
                </a:solidFill>
                <a:latin typeface="+mn-ea"/>
                <a:ea typeface="+mn-ea"/>
              </a:rPr>
            </a:br>
            <a:r>
              <a:rPr lang="ja-JP" altLang="en-US" sz="1050" kern="0" dirty="0">
                <a:solidFill>
                  <a:srgbClr val="0D0D0D"/>
                </a:solidFill>
                <a:latin typeface="+mn-ea"/>
                <a:ea typeface="+mn-ea"/>
              </a:rPr>
              <a:t>ナンスの発生等</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ヤフーの責に帰すべき事由以外の原因（以下「当該原因」といいます）により、企画ページ等の全部または一部を掲載できなかった場合、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ヤフーはその責</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を負わないものとし、当該原因の影響とみなされる範囲まで当該義務を免除されるものとします。ただし、当該義務の不履行が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ヤフーの故意または重過失による場合はこの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限りではありません。なお、この場合、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ヤフーが掲載を行わなかった部分の広告料金については、広告主様の支払債務は生じないものとします。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企画ページ等掲載中に、当該企画ページ等からのリンクがデッドリンクとなった場合や、当該企画ページ等からのリンク先のウェブページまたはウェブサイトに不具合が発生した</a:t>
            </a:r>
            <a:br>
              <a:rPr lang="en-US" altLang="ja-JP" sz="1050" kern="0" dirty="0">
                <a:solidFill>
                  <a:srgbClr val="0D0D0D"/>
                </a:solidFill>
                <a:latin typeface="+mn-ea"/>
                <a:ea typeface="+mn-ea"/>
              </a:rPr>
            </a:br>
            <a:r>
              <a:rPr lang="ja-JP" altLang="en-US" sz="1050" kern="0" dirty="0">
                <a:solidFill>
                  <a:srgbClr val="0D0D0D"/>
                </a:solidFill>
                <a:latin typeface="+mn-ea"/>
                <a:ea typeface="+mn-ea"/>
              </a:rPr>
              <a:t>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ヤフーは当該企画ページ等の掲載を停止することができるものとし、この場合、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ヤフーは企画ページ等不掲載の責を負わないものとします。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本免責事項に定める条件以外の条件については、広告取扱基本規定が適用されます。本免責事項と広告取扱基本規定の定めが矛盾する場合は、本免責事項が優先して適用されます。</a:t>
            </a:r>
            <a:endParaRPr lang="en-US" altLang="ja-JP" sz="105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endParaRPr lang="en-US" altLang="ja-JP" sz="1050" kern="0" dirty="0">
              <a:solidFill>
                <a:srgbClr val="0D0D0D"/>
              </a:solidFill>
              <a:latin typeface="+mn-ea"/>
              <a:ea typeface="+mn-ea"/>
            </a:endParaRPr>
          </a:p>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■免責期間</a:t>
            </a:r>
            <a:endParaRPr lang="en-US" altLang="ja-JP" sz="1400" kern="0" dirty="0">
              <a:solidFill>
                <a:srgbClr val="0D0D0D"/>
              </a:solidFill>
              <a:latin typeface="+mn-ea"/>
              <a:ea typeface="+mn-ea"/>
            </a:endParaRPr>
          </a:p>
          <a:p>
            <a:pPr marL="345600" indent="-104400" eaLnBrk="1" fontAlgn="auto" hangingPunct="1">
              <a:lnSpc>
                <a:spcPct val="130000"/>
              </a:lnSpc>
              <a:spcBef>
                <a:spcPct val="0"/>
              </a:spcBef>
              <a:spcAft>
                <a:spcPts val="0"/>
              </a:spcAft>
              <a:buFont typeface="Arial" panose="020B0604020202020204" pitchFamily="34" charset="0"/>
              <a:buChar char="•"/>
              <a:defRPr/>
            </a:pPr>
            <a:r>
              <a:rPr lang="ja-JP" altLang="en-US" sz="1050" kern="0" dirty="0">
                <a:solidFill>
                  <a:srgbClr val="0D0D0D"/>
                </a:solidFill>
                <a:latin typeface="+mn-ea"/>
                <a:ea typeface="+mn-ea"/>
              </a:rPr>
              <a:t>本商品につきましては、以下①～③を企画ページ等の掲載調整時間とし、</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ヤフーは当該掲載調整時間内の不具合、不完全掲載または未掲載について免責されるものとします。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①企画ページ等掲載の初日の午前</a:t>
            </a:r>
            <a:r>
              <a:rPr lang="en-US" altLang="ja-JP" sz="1050" kern="0" dirty="0">
                <a:solidFill>
                  <a:srgbClr val="0D0D0D"/>
                </a:solidFill>
                <a:latin typeface="+mn-ea"/>
                <a:ea typeface="+mn-ea"/>
              </a:rPr>
              <a:t>0</a:t>
            </a:r>
            <a:r>
              <a:rPr lang="ja-JP" altLang="en-US" sz="1050" kern="0" dirty="0">
                <a:solidFill>
                  <a:srgbClr val="0D0D0D"/>
                </a:solidFill>
                <a:latin typeface="+mn-ea"/>
                <a:ea typeface="+mn-ea"/>
              </a:rPr>
              <a:t>時から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時間後まで、および企画ページ等の内容が変更または追加された場合における、当該企画ページ等の掲載予定時刻から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②企画ページ等の掲載開始日が営業日以外の場合における、当該掲載開始時間から翌営業日正午まで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③企画ページ等の総掲載予定時間が</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時間未満の場合における、総掲載予定時間の</a:t>
            </a:r>
            <a:r>
              <a:rPr lang="en-US" altLang="ja-JP" sz="1050" kern="0" dirty="0">
                <a:solidFill>
                  <a:srgbClr val="0D0D0D"/>
                </a:solidFill>
                <a:latin typeface="+mn-ea"/>
                <a:ea typeface="+mn-ea"/>
              </a:rPr>
              <a:t>10%</a:t>
            </a:r>
            <a:r>
              <a:rPr lang="ja-JP" altLang="en-US" sz="1050" kern="0" dirty="0">
                <a:solidFill>
                  <a:srgbClr val="0D0D0D"/>
                </a:solidFill>
                <a:latin typeface="+mn-ea"/>
                <a:ea typeface="+mn-ea"/>
              </a:rPr>
              <a:t>にあたる時間</a:t>
            </a:r>
          </a:p>
        </p:txBody>
      </p:sp>
    </p:spTree>
    <p:extLst>
      <p:ext uri="{BB962C8B-B14F-4D97-AF65-F5344CB8AC3E}">
        <p14:creationId xmlns:p14="http://schemas.microsoft.com/office/powerpoint/2010/main" val="15993093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523E2-CE16-52D6-CC4D-6732D238534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78406263-BBFE-3083-79DB-EDB8274D405D}"/>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その他・注意事項</a:t>
            </a:r>
          </a:p>
        </p:txBody>
      </p:sp>
      <p:sp>
        <p:nvSpPr>
          <p:cNvPr id="13" name="テキスト プレースホルダー 1">
            <a:extLst>
              <a:ext uri="{FF2B5EF4-FFF2-40B4-BE49-F238E27FC236}">
                <a16:creationId xmlns:a16="http://schemas.microsoft.com/office/drawing/2014/main" id="{D13CD457-B145-1091-45E6-747F784E6F2C}"/>
              </a:ext>
            </a:extLst>
          </p:cNvPr>
          <p:cNvSpPr>
            <a:spLocks noGrp="1"/>
          </p:cNvSpPr>
          <p:nvPr>
            <p:ph type="body" sz="quarter" idx="10"/>
          </p:nvPr>
        </p:nvSpPr>
        <p:spPr>
          <a:xfrm>
            <a:off x="1887808" y="252000"/>
            <a:ext cx="8136904" cy="335028"/>
          </a:xfrm>
        </p:spPr>
        <p:txBody>
          <a:bodyPr/>
          <a:lstStyle/>
          <a:p>
            <a:r>
              <a:rPr lang="ja-JP" altLang="en-US" dirty="0"/>
              <a:t>事前提案可否申請について</a:t>
            </a:r>
          </a:p>
        </p:txBody>
      </p:sp>
      <p:pic>
        <p:nvPicPr>
          <p:cNvPr id="2" name="図プレースホルダー 8" descr="アイコン&#10;&#10;自動的に生成された説明">
            <a:extLst>
              <a:ext uri="{FF2B5EF4-FFF2-40B4-BE49-F238E27FC236}">
                <a16:creationId xmlns:a16="http://schemas.microsoft.com/office/drawing/2014/main" id="{2F69EBB0-6142-EBB9-9955-C6FC3F97CBE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4" name="片側の 2 つの角を丸めた四角形 17">
            <a:extLst>
              <a:ext uri="{FF2B5EF4-FFF2-40B4-BE49-F238E27FC236}">
                <a16:creationId xmlns:a16="http://schemas.microsoft.com/office/drawing/2014/main" id="{454948D9-2985-0FF1-43FB-F616C3B67218}"/>
              </a:ext>
            </a:extLst>
          </p:cNvPr>
          <p:cNvSpPr/>
          <p:nvPr/>
        </p:nvSpPr>
        <p:spPr>
          <a:xfrm>
            <a:off x="479424" y="3379016"/>
            <a:ext cx="5472113" cy="3002734"/>
          </a:xfrm>
          <a:prstGeom prst="round2SameRect">
            <a:avLst>
              <a:gd name="adj1" fmla="val 4527"/>
              <a:gd name="adj2" fmla="val 0"/>
            </a:avLst>
          </a:prstGeom>
          <a:solidFill>
            <a:srgbClr val="F5F5F5"/>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ndParaRPr>
          </a:p>
        </p:txBody>
      </p:sp>
      <p:sp>
        <p:nvSpPr>
          <p:cNvPr id="5" name="正方形/長方形 4">
            <a:extLst>
              <a:ext uri="{FF2B5EF4-FFF2-40B4-BE49-F238E27FC236}">
                <a16:creationId xmlns:a16="http://schemas.microsoft.com/office/drawing/2014/main" id="{65698168-5E6F-41A5-3F51-A4FD0631F671}"/>
              </a:ext>
            </a:extLst>
          </p:cNvPr>
          <p:cNvSpPr/>
          <p:nvPr/>
        </p:nvSpPr>
        <p:spPr>
          <a:xfrm>
            <a:off x="479424" y="1056184"/>
            <a:ext cx="11269662" cy="1902059"/>
          </a:xfrm>
          <a:prstGeom prst="rect">
            <a:avLst/>
          </a:prstGeom>
        </p:spPr>
        <p:txBody>
          <a:bodyPr wrap="square" lIns="0" tIns="0" rIns="0" bIns="0">
            <a:spAutoFit/>
          </a:bodyPr>
          <a:lstStyle/>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本商品は</a:t>
            </a:r>
            <a:r>
              <a:rPr lang="ja-JP" altLang="en-US" sz="1600" b="1" dirty="0">
                <a:solidFill>
                  <a:schemeClr val="accent4"/>
                </a:solidFill>
                <a:latin typeface="メイリオ" panose="020B0604030504040204" pitchFamily="50" charset="-128"/>
                <a:ea typeface="メイリオ" panose="020B0604030504040204" pitchFamily="50" charset="-128"/>
              </a:rPr>
              <a:t>事前に弊社による出稿可否判断が必要</a:t>
            </a:r>
            <a:r>
              <a:rPr lang="ja-JP" altLang="en-US" sz="1600" dirty="0">
                <a:solidFill>
                  <a:srgbClr val="0D0D0D"/>
                </a:solidFill>
                <a:latin typeface="メイリオ" panose="020B0604030504040204" pitchFamily="50" charset="-128"/>
                <a:ea typeface="メイリオ" panose="020B0604030504040204" pitchFamily="50" charset="-128"/>
              </a:rPr>
              <a:t>となります。</a:t>
            </a: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本セールスシートに記載の「販売制限カテゴリー」 に基づき確認させていただき、</a:t>
            </a: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b="1" dirty="0">
                <a:solidFill>
                  <a:srgbClr val="0D0D0D"/>
                </a:solidFill>
                <a:latin typeface="メイリオ" panose="020B0604030504040204" pitchFamily="50" charset="-128"/>
                <a:ea typeface="メイリオ" panose="020B0604030504040204" pitchFamily="50" charset="-128"/>
              </a:rPr>
              <a:t>場合によっては掲載をお断りさせていただくことがございます。</a:t>
            </a:r>
            <a:endParaRPr lang="en-US" altLang="ja-JP" sz="1600" b="1" dirty="0">
              <a:solidFill>
                <a:srgbClr val="0D0D0D"/>
              </a:solidFill>
              <a:latin typeface="メイリオ" panose="020B0604030504040204" pitchFamily="50" charset="-128"/>
              <a:ea typeface="メイリオ" panose="020B0604030504040204" pitchFamily="50" charset="-128"/>
            </a:endParaRPr>
          </a:p>
          <a:p>
            <a:pPr>
              <a:lnSpc>
                <a:spcPct val="130000"/>
              </a:lnSpc>
              <a:defRPr/>
            </a:pP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また、制作スケジュールが確保できない場合も掲載をお断りさせていただくことがございます。</a:t>
            </a:r>
          </a:p>
          <a:p>
            <a:pPr>
              <a:lnSpc>
                <a:spcPct val="130000"/>
              </a:lnSpc>
              <a:defRPr/>
            </a:pPr>
            <a:endParaRPr kumimoji="0" lang="ja-JP" altLang="en-US" sz="1600" kern="0" dirty="0">
              <a:solidFill>
                <a:srgbClr val="0D0D0D"/>
              </a:solidFill>
              <a:latin typeface="Meiryo" panose="020B0604030504040204" pitchFamily="34" charset="-128"/>
              <a:ea typeface="Meiryo" panose="020B0604030504040204" pitchFamily="34" charset="-128"/>
            </a:endParaRPr>
          </a:p>
        </p:txBody>
      </p:sp>
      <p:sp>
        <p:nvSpPr>
          <p:cNvPr id="7" name="片側の 2 つの角を丸めた四角形 19">
            <a:extLst>
              <a:ext uri="{FF2B5EF4-FFF2-40B4-BE49-F238E27FC236}">
                <a16:creationId xmlns:a16="http://schemas.microsoft.com/office/drawing/2014/main" id="{4A428CFF-2B96-4898-BF30-036969C35A4E}"/>
              </a:ext>
            </a:extLst>
          </p:cNvPr>
          <p:cNvSpPr/>
          <p:nvPr/>
        </p:nvSpPr>
        <p:spPr>
          <a:xfrm>
            <a:off x="479424" y="3379015"/>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C17C1D27-46E7-3D1C-7F33-FF4B0C31EE95}"/>
              </a:ext>
            </a:extLst>
          </p:cNvPr>
          <p:cNvSpPr/>
          <p:nvPr/>
        </p:nvSpPr>
        <p:spPr>
          <a:xfrm>
            <a:off x="1378913" y="427355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通常商品</a:t>
            </a:r>
          </a:p>
        </p:txBody>
      </p:sp>
      <p:sp>
        <p:nvSpPr>
          <p:cNvPr id="9" name="片側の 2 つの角を丸めた四角形 22">
            <a:extLst>
              <a:ext uri="{FF2B5EF4-FFF2-40B4-BE49-F238E27FC236}">
                <a16:creationId xmlns:a16="http://schemas.microsoft.com/office/drawing/2014/main" id="{6212EAAE-DDD7-6B9F-6577-979D102C3EE5}"/>
              </a:ext>
            </a:extLst>
          </p:cNvPr>
          <p:cNvSpPr/>
          <p:nvPr/>
        </p:nvSpPr>
        <p:spPr>
          <a:xfrm>
            <a:off x="6240463" y="3379016"/>
            <a:ext cx="5472112" cy="3002734"/>
          </a:xfrm>
          <a:prstGeom prst="round2SameRect">
            <a:avLst>
              <a:gd name="adj1" fmla="val 4115"/>
              <a:gd name="adj2" fmla="val 0"/>
            </a:avLst>
          </a:prstGeom>
          <a:solidFill>
            <a:srgbClr val="00003E">
              <a:alpha val="10196"/>
            </a:srgbClr>
          </a:solidFill>
          <a:ln w="25400" cap="flat" cmpd="sng" algn="ctr">
            <a:noFill/>
            <a:prstDash val="solid"/>
          </a:ln>
          <a:effectLst/>
        </p:spPr>
        <p:txBody>
          <a:bodyPr bIns="0" rtlCol="0" anchor="ctr"/>
          <a:lstStyle/>
          <a:p>
            <a:pPr algn="ctr">
              <a:defRPr/>
            </a:pPr>
            <a:endParaRPr kumimoji="0" lang="en-US" altLang="ja-JP" sz="2000" b="1" kern="0">
              <a:solidFill>
                <a:srgbClr val="FFFFFF"/>
              </a:solidFill>
              <a:latin typeface="メイリオ"/>
            </a:endParaRPr>
          </a:p>
        </p:txBody>
      </p:sp>
      <p:sp>
        <p:nvSpPr>
          <p:cNvPr id="10" name="片側の 2 つの角を丸めた四角形 23">
            <a:extLst>
              <a:ext uri="{FF2B5EF4-FFF2-40B4-BE49-F238E27FC236}">
                <a16:creationId xmlns:a16="http://schemas.microsoft.com/office/drawing/2014/main" id="{0176ABD0-99A3-305B-EE09-05CBA81A873C}"/>
              </a:ext>
            </a:extLst>
          </p:cNvPr>
          <p:cNvSpPr/>
          <p:nvPr/>
        </p:nvSpPr>
        <p:spPr>
          <a:xfrm>
            <a:off x="6240463" y="3379015"/>
            <a:ext cx="5472112" cy="504000"/>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11" name="正方形/長方形 10">
            <a:extLst>
              <a:ext uri="{FF2B5EF4-FFF2-40B4-BE49-F238E27FC236}">
                <a16:creationId xmlns:a16="http://schemas.microsoft.com/office/drawing/2014/main" id="{D4445846-EEC5-CA1B-0AA2-FAF221CBC1A5}"/>
              </a:ext>
            </a:extLst>
          </p:cNvPr>
          <p:cNvSpPr/>
          <p:nvPr/>
        </p:nvSpPr>
        <p:spPr>
          <a:xfrm>
            <a:off x="1367684" y="4844744"/>
            <a:ext cx="3600000" cy="504000"/>
          </a:xfrm>
          <a:prstGeom prst="rect">
            <a:avLst/>
          </a:prstGeom>
          <a:solidFill>
            <a:srgbClr val="FFFFFF"/>
          </a:solidFill>
          <a:ln w="31750" cap="rnd" cmpd="sng" algn="ctr">
            <a:solidFill>
              <a:srgbClr val="00003E"/>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defRPr/>
            </a:pP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特集・企画</a:t>
            </a:r>
          </a:p>
        </p:txBody>
      </p:sp>
      <p:sp>
        <p:nvSpPr>
          <p:cNvPr id="12" name="正方形/長方形 11">
            <a:extLst>
              <a:ext uri="{FF2B5EF4-FFF2-40B4-BE49-F238E27FC236}">
                <a16:creationId xmlns:a16="http://schemas.microsoft.com/office/drawing/2014/main" id="{7CFF8795-4555-D1B8-3B51-FB0F8FBE775C}"/>
              </a:ext>
            </a:extLst>
          </p:cNvPr>
          <p:cNvSpPr/>
          <p:nvPr/>
        </p:nvSpPr>
        <p:spPr>
          <a:xfrm>
            <a:off x="7176463" y="45815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期間限定特別商品</a:t>
            </a:r>
          </a:p>
        </p:txBody>
      </p:sp>
      <p:sp>
        <p:nvSpPr>
          <p:cNvPr id="14" name="正方形/長方形 13">
            <a:extLst>
              <a:ext uri="{FF2B5EF4-FFF2-40B4-BE49-F238E27FC236}">
                <a16:creationId xmlns:a16="http://schemas.microsoft.com/office/drawing/2014/main" id="{184C20C5-DB5D-4DF1-1BE4-B4ED179C5391}"/>
              </a:ext>
            </a:extLst>
          </p:cNvPr>
          <p:cNvSpPr/>
          <p:nvPr/>
        </p:nvSpPr>
        <p:spPr>
          <a:xfrm>
            <a:off x="7176463" y="515765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広告主様限定商品</a:t>
            </a:r>
          </a:p>
        </p:txBody>
      </p:sp>
      <p:sp>
        <p:nvSpPr>
          <p:cNvPr id="15" name="正方形/長方形 14">
            <a:extLst>
              <a:ext uri="{FF2B5EF4-FFF2-40B4-BE49-F238E27FC236}">
                <a16:creationId xmlns:a16="http://schemas.microsoft.com/office/drawing/2014/main" id="{A439DF47-E3F8-A2DA-E2C5-803C01256A00}"/>
              </a:ext>
            </a:extLst>
          </p:cNvPr>
          <p:cNvSpPr/>
          <p:nvPr/>
        </p:nvSpPr>
        <p:spPr>
          <a:xfrm>
            <a:off x="7176463" y="573373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その他特別対応商品</a:t>
            </a:r>
          </a:p>
        </p:txBody>
      </p:sp>
      <p:sp>
        <p:nvSpPr>
          <p:cNvPr id="16" name="正方形/長方形 15">
            <a:extLst>
              <a:ext uri="{FF2B5EF4-FFF2-40B4-BE49-F238E27FC236}">
                <a16:creationId xmlns:a16="http://schemas.microsoft.com/office/drawing/2014/main" id="{2D0AD8F8-95F6-B139-FFD5-C20C66A279BE}"/>
              </a:ext>
            </a:extLst>
          </p:cNvPr>
          <p:cNvSpPr/>
          <p:nvPr/>
        </p:nvSpPr>
        <p:spPr>
          <a:xfrm>
            <a:off x="1367684" y="5415930"/>
            <a:ext cx="3600000" cy="504000"/>
          </a:xfrm>
          <a:prstGeom prst="rect">
            <a:avLst/>
          </a:prstGeom>
          <a:solidFill>
            <a:srgbClr val="FFFFFF"/>
          </a:solidFill>
          <a:ln w="31750" cap="rnd" cmpd="sng" algn="ctr">
            <a:solidFill>
              <a:srgbClr val="00003E"/>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事前提案可否判断必須商品</a:t>
            </a:r>
          </a:p>
        </p:txBody>
      </p:sp>
      <p:sp>
        <p:nvSpPr>
          <p:cNvPr id="17" name="正方形/長方形 16">
            <a:extLst>
              <a:ext uri="{FF2B5EF4-FFF2-40B4-BE49-F238E27FC236}">
                <a16:creationId xmlns:a16="http://schemas.microsoft.com/office/drawing/2014/main" id="{2F8340CB-5A84-7B99-17EF-72638A322170}"/>
              </a:ext>
            </a:extLst>
          </p:cNvPr>
          <p:cNvSpPr/>
          <p:nvPr/>
        </p:nvSpPr>
        <p:spPr>
          <a:xfrm>
            <a:off x="7176463" y="401044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事前提案可否判断必須商品</a:t>
            </a:r>
          </a:p>
        </p:txBody>
      </p:sp>
    </p:spTree>
    <p:extLst>
      <p:ext uri="{BB962C8B-B14F-4D97-AF65-F5344CB8AC3E}">
        <p14:creationId xmlns:p14="http://schemas.microsoft.com/office/powerpoint/2010/main" val="23812827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9BD915-54E0-4E81-A847-68169830452F}"/>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A79BA69C-370D-5E5E-60C6-FB90B298ACE6}"/>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その他・注意事項</a:t>
            </a:r>
          </a:p>
        </p:txBody>
      </p:sp>
      <p:sp>
        <p:nvSpPr>
          <p:cNvPr id="13" name="テキスト プレースホルダー 1">
            <a:extLst>
              <a:ext uri="{FF2B5EF4-FFF2-40B4-BE49-F238E27FC236}">
                <a16:creationId xmlns:a16="http://schemas.microsoft.com/office/drawing/2014/main" id="{5CE7A69E-DA60-EA8B-ABF3-AEDC815A9BD8}"/>
              </a:ext>
            </a:extLst>
          </p:cNvPr>
          <p:cNvSpPr>
            <a:spLocks noGrp="1"/>
          </p:cNvSpPr>
          <p:nvPr>
            <p:ph type="body" sz="quarter" idx="10"/>
          </p:nvPr>
        </p:nvSpPr>
        <p:spPr>
          <a:xfrm>
            <a:off x="1887808" y="252000"/>
            <a:ext cx="8136904" cy="335028"/>
          </a:xfrm>
        </p:spPr>
        <p:txBody>
          <a:bodyPr/>
          <a:lstStyle/>
          <a:p>
            <a:r>
              <a:rPr lang="ja-JP" altLang="en-US" dirty="0"/>
              <a:t>事前提案可否申請について</a:t>
            </a:r>
          </a:p>
        </p:txBody>
      </p:sp>
      <p:pic>
        <p:nvPicPr>
          <p:cNvPr id="2" name="図プレースホルダー 8" descr="アイコン&#10;&#10;自動的に生成された説明">
            <a:extLst>
              <a:ext uri="{FF2B5EF4-FFF2-40B4-BE49-F238E27FC236}">
                <a16:creationId xmlns:a16="http://schemas.microsoft.com/office/drawing/2014/main" id="{57149EC8-F7A5-E340-11B3-4B4119D7700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4" name="正方形/長方形 3">
            <a:extLst>
              <a:ext uri="{FF2B5EF4-FFF2-40B4-BE49-F238E27FC236}">
                <a16:creationId xmlns:a16="http://schemas.microsoft.com/office/drawing/2014/main" id="{59E5453D-920C-9B26-03BA-E22E6E388BBA}"/>
              </a:ext>
            </a:extLst>
          </p:cNvPr>
          <p:cNvSpPr/>
          <p:nvPr/>
        </p:nvSpPr>
        <p:spPr>
          <a:xfrm>
            <a:off x="479425" y="1268413"/>
            <a:ext cx="11269662" cy="621709"/>
          </a:xfrm>
          <a:prstGeom prst="rect">
            <a:avLst/>
          </a:prstGeom>
        </p:spPr>
        <p:txBody>
          <a:bodyPr wrap="square" lIns="0" tIns="0" rIns="0" bIns="0">
            <a:spAutoFit/>
          </a:bodyPr>
          <a:lstStyle/>
          <a:p>
            <a:pPr>
              <a:lnSpc>
                <a:spcPct val="130000"/>
              </a:lnSpc>
            </a:pPr>
            <a:r>
              <a:rPr lang="ja-JP" altLang="en-US" sz="1600" b="1" u="sng" dirty="0">
                <a:solidFill>
                  <a:schemeClr val="accent4"/>
                </a:solidFill>
                <a:latin typeface="Meiryo" panose="020B0604030504040204" pitchFamily="34" charset="-128"/>
                <a:ea typeface="Meiryo" panose="020B0604030504040204" pitchFamily="34" charset="-128"/>
              </a:rPr>
              <a:t>本商品（事前提案可否必須商品</a:t>
            </a:r>
            <a:r>
              <a:rPr lang="en-US" altLang="ja-JP" sz="1600" b="1" u="sng" dirty="0">
                <a:solidFill>
                  <a:schemeClr val="accent4"/>
                </a:solidFill>
                <a:latin typeface="Meiryo" panose="020B0604030504040204" pitchFamily="34" charset="-128"/>
                <a:ea typeface="Meiryo" panose="020B0604030504040204" pitchFamily="34" charset="-128"/>
              </a:rPr>
              <a:t>※</a:t>
            </a:r>
            <a:r>
              <a:rPr lang="ja-JP" altLang="en-US" sz="1600" b="1" u="sng" dirty="0">
                <a:solidFill>
                  <a:schemeClr val="accent4"/>
                </a:solidFill>
                <a:latin typeface="Meiryo" panose="020B0604030504040204" pitchFamily="34" charset="-128"/>
                <a:ea typeface="Meiryo" panose="020B0604030504040204" pitchFamily="34" charset="-128"/>
              </a:rPr>
              <a:t>）</a:t>
            </a:r>
            <a:r>
              <a:rPr lang="ja-JP" altLang="en-US" sz="1600" dirty="0">
                <a:solidFill>
                  <a:srgbClr val="0D0D0D"/>
                </a:solidFill>
                <a:latin typeface="Meiryo" panose="020B0604030504040204" pitchFamily="34" charset="-128"/>
                <a:ea typeface="Meiryo" panose="020B0604030504040204" pitchFamily="34" charset="-128"/>
              </a:rPr>
              <a:t>への掲載をご希望の場合は、弊社担当営業宛に以下の項目をご連絡ください。</a:t>
            </a:r>
            <a:endParaRPr lang="en-US" altLang="ja-JP" sz="1600" dirty="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600" dirty="0">
                <a:solidFill>
                  <a:srgbClr val="0D0D0D"/>
                </a:solidFill>
                <a:latin typeface="Meiryo" panose="020B0604030504040204" pitchFamily="34" charset="-128"/>
                <a:ea typeface="Meiryo" panose="020B0604030504040204" pitchFamily="34" charset="-128"/>
              </a:rPr>
              <a:t>回答まで最大5営業日いただきます。</a:t>
            </a:r>
            <a:endParaRPr lang="en-US" altLang="ja-JP" sz="1600" dirty="0">
              <a:solidFill>
                <a:srgbClr val="0D0D0D"/>
              </a:solidFill>
              <a:latin typeface="Meiryo" panose="020B0604030504040204" pitchFamily="34" charset="-128"/>
              <a:ea typeface="Meiryo" panose="020B0604030504040204" pitchFamily="34" charset="-128"/>
            </a:endParaRPr>
          </a:p>
        </p:txBody>
      </p:sp>
      <p:sp>
        <p:nvSpPr>
          <p:cNvPr id="5" name="角丸四角形 7">
            <a:extLst>
              <a:ext uri="{FF2B5EF4-FFF2-40B4-BE49-F238E27FC236}">
                <a16:creationId xmlns:a16="http://schemas.microsoft.com/office/drawing/2014/main" id="{F2DEC408-F21F-9DD9-EDFD-A9BFF8FFEE16}"/>
              </a:ext>
            </a:extLst>
          </p:cNvPr>
          <p:cNvSpPr/>
          <p:nvPr/>
        </p:nvSpPr>
        <p:spPr>
          <a:xfrm>
            <a:off x="479425" y="2356434"/>
            <a:ext cx="11233150" cy="432000"/>
          </a:xfrm>
          <a:prstGeom prst="roundRect">
            <a:avLst>
              <a:gd name="adj" fmla="val 50000"/>
            </a:avLst>
          </a:prstGeom>
          <a:solidFill>
            <a:srgbClr val="00003E">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7" name="表 5">
            <a:extLst>
              <a:ext uri="{FF2B5EF4-FFF2-40B4-BE49-F238E27FC236}">
                <a16:creationId xmlns:a16="http://schemas.microsoft.com/office/drawing/2014/main" id="{C36AD6C5-9938-3187-A0F6-800A86EABE3C}"/>
              </a:ext>
            </a:extLst>
          </p:cNvPr>
          <p:cNvGraphicFramePr>
            <a:graphicFrameLocks noGrp="1"/>
          </p:cNvGraphicFramePr>
          <p:nvPr>
            <p:extLst>
              <p:ext uri="{D42A27DB-BD31-4B8C-83A1-F6EECF244321}">
                <p14:modId xmlns:p14="http://schemas.microsoft.com/office/powerpoint/2010/main" val="267974475"/>
              </p:ext>
            </p:extLst>
          </p:nvPr>
        </p:nvGraphicFramePr>
        <p:xfrm>
          <a:off x="479425" y="2896535"/>
          <a:ext cx="11233150" cy="343688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710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US" altLang="ja-JP" sz="1200" kern="1200" dirty="0">
                          <a:solidFill>
                            <a:srgbClr val="0D0D0D"/>
                          </a:solidFill>
                          <a:latin typeface="Meiryo" panose="020B0604030504040204" pitchFamily="34" charset="-128"/>
                          <a:ea typeface="Meiryo" panose="020B0604030504040204" pitchFamily="34" charset="-128"/>
                          <a:cs typeface="+mn-cs"/>
                        </a:rPr>
                        <a:t>Yahoo!</a:t>
                      </a:r>
                      <a:r>
                        <a:rPr kumimoji="1" lang="ja-JP" altLang="en-US" sz="1200" kern="1200" dirty="0">
                          <a:solidFill>
                            <a:srgbClr val="0D0D0D"/>
                          </a:solidFill>
                          <a:latin typeface="Meiryo" panose="020B0604030504040204" pitchFamily="34" charset="-128"/>
                          <a:ea typeface="Meiryo" panose="020B0604030504040204" pitchFamily="34" charset="-128"/>
                          <a:cs typeface="+mn-cs"/>
                        </a:rPr>
                        <a:t>ファイナンス　タイアップ</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27601938"/>
                  </a:ext>
                </a:extLst>
              </a:tr>
              <a:tr h="371024">
                <a:tc>
                  <a:txBody>
                    <a:body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対象デバイス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endParaRPr kumimoji="1" lang="ja-JP" altLang="en-US" sz="1200" kern="1200" dirty="0">
                        <a:solidFill>
                          <a:srgbClr val="0D0D0D"/>
                        </a:solidFill>
                        <a:latin typeface="Meiryo" panose="020B0604030504040204" pitchFamily="34" charset="-128"/>
                        <a:ea typeface="Meiryo" panose="020B0604030504040204" pitchFamily="34" charset="-128"/>
                        <a:cs typeface="+mn-cs"/>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84462"/>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97935829"/>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29829377"/>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参考</a:t>
                      </a:r>
                      <a:r>
                        <a:rPr kumimoji="1" lang="en-US" altLang="ja-JP" sz="1200" b="0" i="0" dirty="0">
                          <a:solidFill>
                            <a:schemeClr val="bg1"/>
                          </a:solidFill>
                          <a:latin typeface="Meiryo" panose="020B0604030504040204" pitchFamily="34" charset="-128"/>
                          <a:ea typeface="Meiryo" panose="020B0604030504040204" pitchFamily="34" charset="-128"/>
                        </a:rPr>
                        <a:t>URL</a:t>
                      </a:r>
                      <a:r>
                        <a:rPr kumimoji="1" lang="ja-JP" altLang="en-US" sz="1200" b="0" i="0" dirty="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0521391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タイアップ実施の目的・</a:t>
                      </a:r>
                      <a:r>
                        <a:rPr kumimoji="1" lang="en-US" altLang="ja-JP" sz="1200" b="0" i="0" dirty="0">
                          <a:solidFill>
                            <a:schemeClr val="bg1"/>
                          </a:solidFill>
                          <a:latin typeface="Meiryo" panose="020B0604030504040204" pitchFamily="34" charset="-128"/>
                          <a:ea typeface="Meiryo" panose="020B0604030504040204" pitchFamily="34" charset="-128"/>
                        </a:rPr>
                        <a:t>KPI</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57319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269470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02054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41025398"/>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4746215"/>
                  </a:ext>
                </a:extLst>
              </a:tr>
            </a:tbl>
          </a:graphicData>
        </a:graphic>
      </p:graphicFrame>
    </p:spTree>
    <p:extLst>
      <p:ext uri="{BB962C8B-B14F-4D97-AF65-F5344CB8AC3E}">
        <p14:creationId xmlns:p14="http://schemas.microsoft.com/office/powerpoint/2010/main" val="661758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誘導広告上の表記ガイドライン</a:t>
            </a:r>
          </a:p>
        </p:txBody>
      </p:sp>
      <p:sp>
        <p:nvSpPr>
          <p:cNvPr id="33" name="角丸四角形 19">
            <a:extLst>
              <a:ext uri="{FF2B5EF4-FFF2-40B4-BE49-F238E27FC236}">
                <a16:creationId xmlns:a16="http://schemas.microsoft.com/office/drawing/2014/main" id="{0F8407CB-111A-511A-2DF2-8A1DAD60683B}"/>
              </a:ext>
            </a:extLst>
          </p:cNvPr>
          <p:cNvSpPr/>
          <p:nvPr/>
        </p:nvSpPr>
        <p:spPr>
          <a:xfrm>
            <a:off x="479425" y="1312040"/>
            <a:ext cx="11233150" cy="508876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sz="1100" kern="0" dirty="0">
              <a:solidFill>
                <a:srgbClr val="C9002C"/>
              </a:solidFill>
              <a:latin typeface="Meiryo" panose="020B0604030504040204" pitchFamily="34" charset="-128"/>
            </a:endParaRPr>
          </a:p>
        </p:txBody>
      </p:sp>
      <p:sp>
        <p:nvSpPr>
          <p:cNvPr id="34" name="正方形/長方形 33">
            <a:extLst>
              <a:ext uri="{FF2B5EF4-FFF2-40B4-BE49-F238E27FC236}">
                <a16:creationId xmlns:a16="http://schemas.microsoft.com/office/drawing/2014/main" id="{F677E679-DD37-424C-7529-81D596EE0A02}"/>
              </a:ext>
            </a:extLst>
          </p:cNvPr>
          <p:cNvSpPr/>
          <p:nvPr/>
        </p:nvSpPr>
        <p:spPr>
          <a:xfrm>
            <a:off x="643314" y="1673376"/>
            <a:ext cx="7332335" cy="4801314"/>
          </a:xfrm>
          <a:prstGeom prst="rect">
            <a:avLst/>
          </a:prstGeom>
        </p:spPr>
        <p:txBody>
          <a:bodyPr wrap="square" lIns="0">
            <a:spAutoFit/>
          </a:bodyPr>
          <a:lstStyle/>
          <a:p>
            <a:pPr>
              <a:lnSpc>
                <a:spcPct val="130000"/>
              </a:lnSpc>
            </a:pPr>
            <a:r>
              <a:rPr lang="ja-JP" altLang="en-US" sz="1200" kern="0" dirty="0">
                <a:solidFill>
                  <a:prstClr val="black"/>
                </a:solidFill>
                <a:latin typeface="Meiryo" panose="020B0604030504040204" pitchFamily="34" charset="-128"/>
                <a:cs typeface="メイリオ" panose="020B0604030504040204" pitchFamily="50" charset="-128"/>
              </a:rPr>
              <a:t>・</a:t>
            </a:r>
            <a:r>
              <a:rPr lang="ja-JP" altLang="en-US" sz="1200" dirty="0">
                <a:solidFill>
                  <a:srgbClr val="0D0D0D"/>
                </a:solidFill>
                <a:latin typeface="メイリオ" panose="020B0604030504040204" pitchFamily="50" charset="-128"/>
                <a:ea typeface="メイリオ" panose="020B0604030504040204" pitchFamily="50" charset="-128"/>
              </a:rPr>
              <a:t>「</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ファイナンス」ロゴ＋「広告・広告主体者表記」を必ずセットで掲載</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FF0000"/>
                </a:solidFill>
                <a:latin typeface="メイリオ" panose="020B0604030504040204" pitchFamily="50" charset="-128"/>
                <a:ea typeface="メイリオ" panose="020B0604030504040204" pitchFamily="50" charset="-128"/>
              </a:rPr>
              <a:t>・</a:t>
            </a:r>
            <a:r>
              <a:rPr lang="ja-JP" altLang="en-US" sz="1200" kern="0" dirty="0">
                <a:solidFill>
                  <a:srgbClr val="002AFF"/>
                </a:solidFill>
                <a:latin typeface="Meiryo" panose="020B0604030504040204" pitchFamily="34" charset="-128"/>
                <a:ea typeface="Meiryo" panose="020B0604030504040204" pitchFamily="34" charset="-128"/>
              </a:rPr>
              <a:t>上記</a:t>
            </a:r>
            <a:r>
              <a:rPr lang="en-US" altLang="ja-JP" sz="1200" kern="0" dirty="0">
                <a:solidFill>
                  <a:srgbClr val="002AFF"/>
                </a:solidFill>
                <a:latin typeface="Meiryo" panose="020B0604030504040204" pitchFamily="34" charset="-128"/>
                <a:ea typeface="Meiryo" panose="020B0604030504040204" pitchFamily="34" charset="-128"/>
              </a:rPr>
              <a:t>2</a:t>
            </a:r>
            <a:r>
              <a:rPr lang="ja-JP" altLang="en-US" sz="1200" kern="0" dirty="0">
                <a:solidFill>
                  <a:srgbClr val="002AFF"/>
                </a:solidFill>
                <a:latin typeface="Meiryo" panose="020B0604030504040204" pitchFamily="34" charset="-128"/>
                <a:ea typeface="Meiryo" panose="020B0604030504040204" pitchFamily="34" charset="-128"/>
              </a:rPr>
              <a:t>要素は最大限離す必要があるため、以下のいずれかの通り対角線上に配置</a:t>
            </a:r>
            <a:endParaRPr lang="en-US" altLang="ja-JP" sz="1200" kern="0" dirty="0">
              <a:solidFill>
                <a:srgbClr val="002AFF"/>
              </a:solidFill>
              <a:latin typeface="Meiryo" panose="020B0604030504040204" pitchFamily="34" charset="-128"/>
              <a:ea typeface="Meiryo" panose="020B0604030504040204" pitchFamily="34"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①</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ファイナンス：左上、広告・広告主体者表記：右下</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②</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ファイナンス：右上、広告・広告主体者表記：左下</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a:t>
            </a:r>
            <a:r>
              <a:rPr lang="en-US"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ファイナンス」ロゴは、視認性を確保できるサイズで掲載、</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　かつ大き過ぎない適正なサイズで掲載。</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・広告・広告主体者表記は、以下いずれかの表記、形式で掲載。</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①提供：クライアント名（テキスト </a:t>
            </a:r>
            <a:r>
              <a:rPr lang="en-US" altLang="ja-JP" sz="1200" dirty="0">
                <a:solidFill>
                  <a:srgbClr val="0D0D0D"/>
                </a:solidFill>
                <a:latin typeface="メイリオ" panose="020B0604030504040204" pitchFamily="50" charset="-128"/>
                <a:ea typeface="メイリオ" panose="020B0604030504040204" pitchFamily="50" charset="-128"/>
              </a:rPr>
              <a:t>or </a:t>
            </a:r>
            <a:r>
              <a:rPr lang="ja-JP" altLang="en-US" sz="1200" dirty="0">
                <a:solidFill>
                  <a:srgbClr val="0D0D0D"/>
                </a:solidFill>
                <a:latin typeface="メイリオ" panose="020B0604030504040204" pitchFamily="50" charset="-128"/>
                <a:ea typeface="メイリオ" panose="020B0604030504040204" pitchFamily="50" charset="-128"/>
              </a:rPr>
              <a:t>ロゴ）</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②</a:t>
            </a:r>
            <a:r>
              <a:rPr lang="en-US" altLang="ja-JP" sz="1200" dirty="0">
                <a:solidFill>
                  <a:srgbClr val="0D0D0D"/>
                </a:solidFill>
                <a:latin typeface="メイリオ" panose="020B0604030504040204" pitchFamily="50" charset="-128"/>
                <a:ea typeface="メイリオ" panose="020B0604030504040204" pitchFamily="50" charset="-128"/>
              </a:rPr>
              <a:t>Sponsored by </a:t>
            </a:r>
            <a:r>
              <a:rPr lang="ja-JP" altLang="en-US" sz="1200" dirty="0">
                <a:solidFill>
                  <a:srgbClr val="0D0D0D"/>
                </a:solidFill>
                <a:latin typeface="メイリオ" panose="020B0604030504040204" pitchFamily="50" charset="-128"/>
                <a:ea typeface="メイリオ" panose="020B0604030504040204" pitchFamily="50" charset="-128"/>
              </a:rPr>
              <a:t>クライアント名（テキスト </a:t>
            </a:r>
            <a:r>
              <a:rPr lang="en-US" altLang="ja-JP" sz="1200" dirty="0">
                <a:solidFill>
                  <a:srgbClr val="0D0D0D"/>
                </a:solidFill>
                <a:latin typeface="メイリオ" panose="020B0604030504040204" pitchFamily="50" charset="-128"/>
                <a:ea typeface="メイリオ" panose="020B0604030504040204" pitchFamily="50" charset="-128"/>
              </a:rPr>
              <a:t>or </a:t>
            </a:r>
            <a:r>
              <a:rPr lang="ja-JP" altLang="en-US" sz="1200" dirty="0">
                <a:solidFill>
                  <a:srgbClr val="0D0D0D"/>
                </a:solidFill>
                <a:latin typeface="メイリオ" panose="020B0604030504040204" pitchFamily="50" charset="-128"/>
                <a:ea typeface="メイリオ" panose="020B0604030504040204" pitchFamily="50" charset="-128"/>
              </a:rPr>
              <a:t>ロゴ）</a:t>
            </a:r>
            <a:endParaRPr lang="en-US" altLang="ja-JP" sz="120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a:t>
            </a:r>
            <a:r>
              <a:rPr lang="ja-JP" altLang="en-US" sz="1050" dirty="0">
                <a:solidFill>
                  <a:srgbClr val="0D0D0D"/>
                </a:solidFill>
                <a:latin typeface="メイリオ" panose="020B0604030504040204" pitchFamily="50" charset="-128"/>
                <a:ea typeface="メイリオ" panose="020B0604030504040204" pitchFamily="50" charset="-128"/>
              </a:rPr>
              <a:t>広告・広告主体者表記は、</a:t>
            </a:r>
            <a:r>
              <a:rPr lang="en-US" altLang="ja-JP" sz="1050" dirty="0">
                <a:solidFill>
                  <a:srgbClr val="0D0D0D"/>
                </a:solidFill>
                <a:latin typeface="メイリオ" panose="020B0604030504040204" pitchFamily="50" charset="-128"/>
                <a:ea typeface="メイリオ" panose="020B0604030504040204" pitchFamily="50" charset="-128"/>
              </a:rPr>
              <a:t>Yahoo!</a:t>
            </a:r>
            <a:r>
              <a:rPr lang="ja-JP" altLang="en-US" sz="1050" dirty="0">
                <a:solidFill>
                  <a:srgbClr val="0D0D0D"/>
                </a:solidFill>
                <a:latin typeface="メイリオ" panose="020B0604030504040204" pitchFamily="50" charset="-128"/>
                <a:ea typeface="メイリオ" panose="020B0604030504040204" pitchFamily="50" charset="-128"/>
              </a:rPr>
              <a:t>サービスロゴの</a:t>
            </a:r>
            <a:r>
              <a:rPr lang="en-US" altLang="ja-JP" sz="1050" dirty="0">
                <a:solidFill>
                  <a:srgbClr val="0D0D0D"/>
                </a:solidFill>
                <a:latin typeface="メイリオ" panose="020B0604030504040204" pitchFamily="50" charset="-128"/>
                <a:ea typeface="メイリオ" panose="020B0604030504040204" pitchFamily="50" charset="-128"/>
              </a:rPr>
              <a:t>60%</a:t>
            </a:r>
            <a:r>
              <a:rPr lang="ja-JP" altLang="en-US" sz="1050" dirty="0">
                <a:solidFill>
                  <a:srgbClr val="0D0D0D"/>
                </a:solidFill>
                <a:latin typeface="メイリオ" panose="020B0604030504040204" pitchFamily="50" charset="-128"/>
                <a:ea typeface="メイリオ" panose="020B0604030504040204" pitchFamily="50" charset="-128"/>
              </a:rPr>
              <a:t>～</a:t>
            </a:r>
            <a:r>
              <a:rPr lang="en-US" altLang="ja-JP" sz="1050" dirty="0">
                <a:solidFill>
                  <a:srgbClr val="0D0D0D"/>
                </a:solidFill>
                <a:latin typeface="メイリオ" panose="020B0604030504040204" pitchFamily="50" charset="-128"/>
                <a:ea typeface="メイリオ" panose="020B0604030504040204" pitchFamily="50" charset="-128"/>
              </a:rPr>
              <a:t>100%</a:t>
            </a:r>
            <a:r>
              <a:rPr lang="ja-JP" altLang="en-US" sz="1050" dirty="0">
                <a:solidFill>
                  <a:srgbClr val="0D0D0D"/>
                </a:solidFill>
                <a:latin typeface="メイリオ" panose="020B0604030504040204" pitchFamily="50" charset="-128"/>
                <a:ea typeface="メイリオ" panose="020B0604030504040204" pitchFamily="50" charset="-128"/>
              </a:rPr>
              <a:t>サイズを目安とする。</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a:t>
            </a:r>
            <a:r>
              <a:rPr lang="ja-JP" altLang="en-US" sz="1050" dirty="0">
                <a:solidFill>
                  <a:srgbClr val="0D0D0D"/>
                </a:solidFill>
                <a:latin typeface="メイリオ" panose="020B0604030504040204" pitchFamily="50" charset="-128"/>
                <a:ea typeface="メイリオ" panose="020B0604030504040204" pitchFamily="50" charset="-128"/>
              </a:rPr>
              <a:t>ロゴの場合、「提供」「</a:t>
            </a:r>
            <a:r>
              <a:rPr lang="en-US" altLang="ja-JP" sz="1050" dirty="0">
                <a:solidFill>
                  <a:srgbClr val="0D0D0D"/>
                </a:solidFill>
                <a:latin typeface="メイリオ" panose="020B0604030504040204" pitchFamily="50" charset="-128"/>
                <a:ea typeface="メイリオ" panose="020B0604030504040204" pitchFamily="50" charset="-128"/>
              </a:rPr>
              <a:t>Sponsored by</a:t>
            </a:r>
            <a:r>
              <a:rPr lang="ja-JP" altLang="en-US" sz="1050" dirty="0">
                <a:solidFill>
                  <a:srgbClr val="0D0D0D"/>
                </a:solidFill>
                <a:latin typeface="メイリオ" panose="020B0604030504040204" pitchFamily="50" charset="-128"/>
                <a:ea typeface="メイリオ" panose="020B0604030504040204" pitchFamily="50" charset="-128"/>
              </a:rPr>
              <a:t>」の広告表記は非表示でも可。</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a:t>
            </a:r>
            <a:r>
              <a:rPr lang="ja-JP" altLang="en-US" sz="1050" dirty="0">
                <a:solidFill>
                  <a:srgbClr val="0D0D0D"/>
                </a:solidFill>
                <a:latin typeface="メイリオ" panose="020B0604030504040204" pitchFamily="50" charset="-128"/>
                <a:ea typeface="メイリオ" panose="020B0604030504040204" pitchFamily="50" charset="-128"/>
              </a:rPr>
              <a:t>広告に適用される「広告掲載基準」において「主体者の明示」が規定されています。</a:t>
            </a:r>
          </a:p>
          <a:p>
            <a:r>
              <a:rPr lang="ja-JP" altLang="en-US" sz="1050" dirty="0">
                <a:solidFill>
                  <a:srgbClr val="0D0D0D"/>
                </a:solidFill>
                <a:latin typeface="メイリオ" panose="020B0604030504040204" pitchFamily="50" charset="-128"/>
                <a:ea typeface="メイリオ" panose="020B0604030504040204" pitchFamily="50" charset="-128"/>
              </a:rPr>
              <a:t>　　　（参照）</a:t>
            </a:r>
            <a:r>
              <a:rPr lang="en-US" altLang="ja-JP" sz="1050" dirty="0">
                <a:solidFill>
                  <a:srgbClr val="0D0D0D"/>
                </a:solidFill>
                <a:latin typeface="メイリオ" panose="020B0604030504040204" pitchFamily="50" charset="-128"/>
                <a:ea typeface="メイリオ" panose="020B0604030504040204" pitchFamily="50" charset="-128"/>
                <a:hlinkClick r:id="rId4">
                  <a:extLst>
                    <a:ext uri="{A12FA001-AC4F-418D-AE19-62706E023703}">
                      <ahyp:hlinkClr xmlns:ahyp="http://schemas.microsoft.com/office/drawing/2018/hyperlinkcolor" val="tx"/>
                    </a:ext>
                  </a:extLst>
                </a:hlinkClick>
              </a:rPr>
              <a:t>Yahoo!</a:t>
            </a:r>
            <a:r>
              <a:rPr lang="ja-JP" altLang="en-US" sz="1050" dirty="0">
                <a:solidFill>
                  <a:srgbClr val="0D0D0D"/>
                </a:solidFill>
                <a:latin typeface="メイリオ" panose="020B0604030504040204" pitchFamily="50" charset="-128"/>
                <a:ea typeface="メイリオ" panose="020B0604030504040204" pitchFamily="50" charset="-128"/>
                <a:hlinkClick r:id="rId4">
                  <a:extLst>
                    <a:ext uri="{A12FA001-AC4F-418D-AE19-62706E023703}">
                      <ahyp:hlinkClr xmlns:ahyp="http://schemas.microsoft.com/office/drawing/2018/hyperlinkcolor" val="tx"/>
                    </a:ext>
                  </a:extLst>
                </a:hlinkClick>
              </a:rPr>
              <a:t>広告ヘルプページ</a:t>
            </a:r>
            <a:endParaRPr lang="en-US" altLang="ja-JP" sz="105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1.</a:t>
            </a:r>
            <a:r>
              <a:rPr lang="ja-JP" altLang="en-US" sz="1050" dirty="0">
                <a:solidFill>
                  <a:srgbClr val="0D0D0D"/>
                </a:solidFill>
                <a:latin typeface="メイリオ" panose="020B0604030504040204" pitchFamily="50" charset="-128"/>
                <a:ea typeface="メイリオ" panose="020B0604030504040204" pitchFamily="50" charset="-128"/>
              </a:rPr>
              <a:t>会社名、ブランド名、商品名、サービス名のいずれかのロゴマークの表記商品写真などでの代替はできません。</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また、商標登録されていないものを使用する場合は、必ず会社名も明記してください。</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2.</a:t>
            </a:r>
            <a:r>
              <a:rPr lang="ja-JP" altLang="en-US" sz="1050" dirty="0">
                <a:solidFill>
                  <a:srgbClr val="0D0D0D"/>
                </a:solidFill>
                <a:latin typeface="メイリオ" panose="020B0604030504040204" pitchFamily="50" charset="-128"/>
                <a:ea typeface="メイリオ" panose="020B0604030504040204" pitchFamily="50" charset="-128"/>
              </a:rPr>
              <a:t>「提供：○○」などの表記</a:t>
            </a:r>
          </a:p>
          <a:p>
            <a:pPr>
              <a:lnSpc>
                <a:spcPct val="130000"/>
              </a:lnSpc>
            </a:pP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a:t>
            </a:r>
            <a:r>
              <a:rPr lang="ja-JP" altLang="en-US" sz="1050" dirty="0">
                <a:solidFill>
                  <a:srgbClr val="0D0D0D"/>
                </a:solidFill>
                <a:latin typeface="メイリオ" panose="020B0604030504040204" pitchFamily="50" charset="-128"/>
                <a:ea typeface="メイリオ" panose="020B0604030504040204" pitchFamily="50" charset="-128"/>
              </a:rPr>
              <a:t>広告の四隅のいずれかに「インフォメーションアイコン」が表示されます。</a:t>
            </a:r>
            <a:br>
              <a:rPr lang="en-US" altLang="ja-JP" sz="1050" dirty="0">
                <a:solidFill>
                  <a:srgbClr val="0D0D0D"/>
                </a:solidFill>
                <a:latin typeface="メイリオ" panose="020B0604030504040204" pitchFamily="50" charset="-128"/>
                <a:ea typeface="メイリオ" panose="020B0604030504040204" pitchFamily="50" charset="-128"/>
              </a:rPr>
            </a:br>
            <a:r>
              <a:rPr lang="ja-JP" altLang="en-US" sz="1050" dirty="0">
                <a:solidFill>
                  <a:srgbClr val="0D0D0D"/>
                </a:solidFill>
                <a:latin typeface="メイリオ" panose="020B0604030504040204" pitchFamily="50" charset="-128"/>
                <a:ea typeface="メイリオ" panose="020B0604030504040204" pitchFamily="50" charset="-128"/>
              </a:rPr>
              <a:t>　　　　</a:t>
            </a:r>
            <a:r>
              <a:rPr lang="en-US" altLang="ja-JP" sz="1050" dirty="0">
                <a:solidFill>
                  <a:srgbClr val="0D0D0D"/>
                </a:solidFill>
                <a:latin typeface="メイリオ" panose="020B0604030504040204" pitchFamily="50" charset="-128"/>
                <a:ea typeface="メイリオ" panose="020B0604030504040204" pitchFamily="50" charset="-128"/>
              </a:rPr>
              <a:t>Yahoo!</a:t>
            </a:r>
            <a:r>
              <a:rPr lang="ja-JP" altLang="en-US" sz="1050" dirty="0">
                <a:solidFill>
                  <a:srgbClr val="0D0D0D"/>
                </a:solidFill>
                <a:latin typeface="メイリオ" panose="020B0604030504040204" pitchFamily="50" charset="-128"/>
                <a:ea typeface="メイリオ" panose="020B0604030504040204" pitchFamily="50" charset="-128"/>
              </a:rPr>
              <a:t>広告の規制で定める明記必須項目や常時表示すべき要素は避けて配置ください。</a:t>
            </a:r>
            <a:endParaRPr lang="en-US" altLang="ja-JP" sz="1050" dirty="0">
              <a:solidFill>
                <a:srgbClr val="0D0D0D"/>
              </a:solidFill>
              <a:latin typeface="メイリオ" panose="020B0604030504040204" pitchFamily="50" charset="-128"/>
              <a:ea typeface="メイリオ" panose="020B0604030504040204" pitchFamily="50" charset="-128"/>
            </a:endParaRPr>
          </a:p>
          <a:p>
            <a:pPr>
              <a:lnSpc>
                <a:spcPct val="130000"/>
              </a:lnSpc>
            </a:pPr>
            <a:r>
              <a:rPr lang="ja-JP" altLang="en-US" sz="1200" dirty="0">
                <a:solidFill>
                  <a:srgbClr val="0D0D0D"/>
                </a:solidFill>
                <a:latin typeface="メイリオ" panose="020B0604030504040204" pitchFamily="50" charset="-128"/>
                <a:ea typeface="メイリオ" panose="020B0604030504040204" pitchFamily="50" charset="-128"/>
              </a:rPr>
              <a:t>・その他、使用にあたっては別紙「</a:t>
            </a:r>
            <a:r>
              <a:rPr lang="ja-JP" altLang="en-US" sz="1200" dirty="0">
                <a:solidFill>
                  <a:srgbClr val="0D0D0D"/>
                </a:solidFill>
                <a:latin typeface="メイリオ" panose="020B0604030504040204" pitchFamily="50" charset="-128"/>
                <a:ea typeface="メイリオ" panose="020B0604030504040204" pitchFamily="50" charset="-128"/>
                <a:hlinkClick r:id="rId5">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lang="ja-JP" altLang="en-US" sz="1200" dirty="0">
                <a:solidFill>
                  <a:srgbClr val="0D0D0D"/>
                </a:solidFill>
                <a:latin typeface="メイリオ" panose="020B0604030504040204" pitchFamily="50" charset="-128"/>
                <a:ea typeface="メイリオ" panose="020B0604030504040204" pitchFamily="50" charset="-128"/>
              </a:rPr>
              <a:t>」を遵守。</a:t>
            </a:r>
            <a:endParaRPr lang="en-US" altLang="ja-JP" sz="1200" dirty="0">
              <a:solidFill>
                <a:srgbClr val="0D0D0D"/>
              </a:solidFill>
              <a:latin typeface="メイリオ" panose="020B0604030504040204" pitchFamily="50" charset="-128"/>
              <a:ea typeface="メイリオ" panose="020B0604030504040204" pitchFamily="50" charset="-128"/>
            </a:endParaRPr>
          </a:p>
        </p:txBody>
      </p:sp>
      <p:sp>
        <p:nvSpPr>
          <p:cNvPr id="36" name="フッター プレースホルダー 3">
            <a:extLst>
              <a:ext uri="{FF2B5EF4-FFF2-40B4-BE49-F238E27FC236}">
                <a16:creationId xmlns:a16="http://schemas.microsoft.com/office/drawing/2014/main" id="{E179FC9B-6AA5-ED18-FAFB-76CB4358D39B}"/>
              </a:ext>
            </a:extLst>
          </p:cNvPr>
          <p:cNvSpPr txBox="1">
            <a:spLocks/>
          </p:cNvSpPr>
          <p:nvPr/>
        </p:nvSpPr>
        <p:spPr>
          <a:xfrm>
            <a:off x="1939513" y="383310"/>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defRPr/>
            </a:pPr>
            <a:endParaRPr lang="ja-JP" altLang="en-US" sz="800" dirty="0">
              <a:solidFill>
                <a:prstClr val="black"/>
              </a:solidFill>
              <a:latin typeface="Meiryo" panose="020B0604030504040204" pitchFamily="34" charset="-128"/>
            </a:endParaRPr>
          </a:p>
        </p:txBody>
      </p:sp>
      <p:sp>
        <p:nvSpPr>
          <p:cNvPr id="40" name="角丸四角形 26">
            <a:extLst>
              <a:ext uri="{FF2B5EF4-FFF2-40B4-BE49-F238E27FC236}">
                <a16:creationId xmlns:a16="http://schemas.microsoft.com/office/drawing/2014/main" id="{8DFA4DE3-3852-2A3D-EC22-4543ABC8EC2E}"/>
              </a:ext>
            </a:extLst>
          </p:cNvPr>
          <p:cNvSpPr/>
          <p:nvPr/>
        </p:nvSpPr>
        <p:spPr>
          <a:xfrm>
            <a:off x="4284167" y="103740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a:defRPr/>
            </a:pPr>
            <a:r>
              <a:rPr kumimoji="0" lang="ja-JP" altLang="en-US" sz="1600" kern="0">
                <a:solidFill>
                  <a:srgbClr val="000000">
                    <a:lumMod val="75000"/>
                    <a:lumOff val="25000"/>
                  </a:srgbClr>
                </a:solidFill>
                <a:latin typeface="Meiryo" panose="020B0604030504040204" pitchFamily="34" charset="-128"/>
              </a:rPr>
              <a:t>標準（推奨）表記</a:t>
            </a:r>
          </a:p>
        </p:txBody>
      </p:sp>
      <p:sp>
        <p:nvSpPr>
          <p:cNvPr id="4" name="正方形/長方形 3">
            <a:extLst>
              <a:ext uri="{FF2B5EF4-FFF2-40B4-BE49-F238E27FC236}">
                <a16:creationId xmlns:a16="http://schemas.microsoft.com/office/drawing/2014/main" id="{B6A00B5B-B426-2F87-4E3B-27B71E55FD0B}"/>
              </a:ext>
            </a:extLst>
          </p:cNvPr>
          <p:cNvSpPr/>
          <p:nvPr/>
        </p:nvSpPr>
        <p:spPr>
          <a:xfrm>
            <a:off x="8114009" y="2574787"/>
            <a:ext cx="2679887" cy="2148176"/>
          </a:xfrm>
          <a:prstGeom prst="rect">
            <a:avLst/>
          </a:prstGeom>
          <a:solidFill>
            <a:schemeClr val="accent2">
              <a:lumMod val="20000"/>
              <a:lumOff val="80000"/>
            </a:schemeClr>
          </a:solidFill>
          <a:ln w="9525" cap="flat" cmpd="sng" algn="ctr">
            <a:solidFill>
              <a:schemeClr val="accent2"/>
            </a:solidFill>
            <a:prstDash val="solid"/>
          </a:ln>
          <a:effectLst>
            <a:outerShdw dist="38100" dir="2700000" algn="tl" rotWithShape="0">
              <a:srgbClr val="C9002C">
                <a:alpha val="40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1" fontAlgn="auto" hangingPunct="1">
              <a:spcBef>
                <a:spcPts val="0"/>
              </a:spcBef>
              <a:spcAft>
                <a:spcPts val="0"/>
              </a:spcAft>
              <a:defRPr/>
            </a:pPr>
            <a:r>
              <a:rPr kumimoji="0" lang="ja-JP" altLang="en-US" sz="1400" b="1" kern="0">
                <a:solidFill>
                  <a:schemeClr val="accent4"/>
                </a:solidFill>
                <a:latin typeface="Meiryo" panose="020B0604030504040204" pitchFamily="34" charset="-128"/>
                <a:ea typeface="Meiryo" panose="020B0604030504040204" pitchFamily="34" charset="-128"/>
              </a:rPr>
              <a:t>誘導広告バナー</a:t>
            </a:r>
          </a:p>
        </p:txBody>
      </p:sp>
      <p:sp>
        <p:nvSpPr>
          <p:cNvPr id="5" name="フッター プレースホルダー 3">
            <a:extLst>
              <a:ext uri="{FF2B5EF4-FFF2-40B4-BE49-F238E27FC236}">
                <a16:creationId xmlns:a16="http://schemas.microsoft.com/office/drawing/2014/main" id="{3708B7AB-2EF7-B6D7-2171-40343C1A281D}"/>
              </a:ext>
            </a:extLst>
          </p:cNvPr>
          <p:cNvSpPr txBox="1">
            <a:spLocks/>
          </p:cNvSpPr>
          <p:nvPr/>
        </p:nvSpPr>
        <p:spPr>
          <a:xfrm>
            <a:off x="8145836" y="2500081"/>
            <a:ext cx="1440160" cy="365125"/>
          </a:xfrm>
          <a:prstGeom prst="rect">
            <a:avLst/>
          </a:prstGeom>
        </p:spPr>
        <p:txBody>
          <a:bodyPr vert="horz" lIns="91440" tIns="45720" rIns="91440" bIns="45720" rtlCol="0" anchor="ctr"/>
          <a:lstStyle>
            <a:defPPr>
              <a:defRPr lang="ja-JP"/>
            </a:defPPr>
            <a:lvl1pPr marL="0" algn="ctr" defTabSz="914400" rtl="0" eaLnBrk="1" fontAlgn="base" latinLnBrk="0" hangingPunct="1">
              <a:spcBef>
                <a:spcPct val="0"/>
              </a:spcBef>
              <a:spcAft>
                <a:spcPct val="0"/>
              </a:spcAft>
              <a:defRPr kumimoji="1" sz="700" kern="1200">
                <a:solidFill>
                  <a:schemeClr val="tx1"/>
                </a:solidFill>
                <a:latin typeface="+mn-lt"/>
                <a:ea typeface="+mn-ea"/>
                <a:cs typeface="+mn-cs"/>
              </a:defRPr>
            </a:lvl1pPr>
            <a:lvl2pPr marL="457200" algn="l" defTabSz="914400" rtl="0" eaLnBrk="1" fontAlgn="base" latinLnBrk="0" hangingPunct="1">
              <a:spcBef>
                <a:spcPct val="0"/>
              </a:spcBef>
              <a:spcAft>
                <a:spcPct val="0"/>
              </a:spcAft>
              <a:defRPr kumimoji="1" sz="1800" kern="1200">
                <a:solidFill>
                  <a:schemeClr val="tx1"/>
                </a:solidFill>
                <a:latin typeface="+mn-lt"/>
                <a:ea typeface="+mn-ea"/>
                <a:cs typeface="+mn-cs"/>
              </a:defRPr>
            </a:lvl2pPr>
            <a:lvl3pPr marL="914400" algn="l" defTabSz="914400" rtl="0" eaLnBrk="1" fontAlgn="base" latinLnBrk="0" hangingPunct="1">
              <a:spcBef>
                <a:spcPct val="0"/>
              </a:spcBef>
              <a:spcAft>
                <a:spcPct val="0"/>
              </a:spcAft>
              <a:defRPr kumimoji="1" sz="1800" kern="1200">
                <a:solidFill>
                  <a:schemeClr val="tx1"/>
                </a:solidFill>
                <a:latin typeface="+mn-lt"/>
                <a:ea typeface="+mn-ea"/>
                <a:cs typeface="+mn-cs"/>
              </a:defRPr>
            </a:lvl3pPr>
            <a:lvl4pPr marL="1371600" algn="l" defTabSz="914400" rtl="0" eaLnBrk="1" fontAlgn="base" latinLnBrk="0" hangingPunct="1">
              <a:spcBef>
                <a:spcPct val="0"/>
              </a:spcBef>
              <a:spcAft>
                <a:spcPct val="0"/>
              </a:spcAft>
              <a:defRPr kumimoji="1" sz="1800" kern="1200">
                <a:solidFill>
                  <a:schemeClr val="tx1"/>
                </a:solidFill>
                <a:latin typeface="+mn-lt"/>
                <a:ea typeface="+mn-ea"/>
                <a:cs typeface="+mn-cs"/>
              </a:defRPr>
            </a:lvl4pPr>
            <a:lvl5pPr marL="1828800" algn="l" defTabSz="914400" rtl="0" eaLnBrk="1" fontAlgn="base" latinLnBrk="0" hangingPunct="1">
              <a:spcBef>
                <a:spcPct val="0"/>
              </a:spcBef>
              <a:spcAft>
                <a:spcPct val="0"/>
              </a:spcAft>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fontAlgn="auto">
              <a:spcBef>
                <a:spcPts val="0"/>
              </a:spcBef>
              <a:spcAft>
                <a:spcPts val="0"/>
              </a:spcAft>
              <a:defRPr/>
            </a:pPr>
            <a:endParaRPr lang="ja-JP" altLang="en-US" sz="800" dirty="0">
              <a:solidFill>
                <a:prstClr val="black"/>
              </a:solidFill>
              <a:latin typeface="Meiryo" panose="020B0604030504040204" pitchFamily="34" charset="-128"/>
            </a:endParaRPr>
          </a:p>
        </p:txBody>
      </p:sp>
      <p:sp>
        <p:nvSpPr>
          <p:cNvPr id="6" name="角丸四角形 23">
            <a:extLst>
              <a:ext uri="{FF2B5EF4-FFF2-40B4-BE49-F238E27FC236}">
                <a16:creationId xmlns:a16="http://schemas.microsoft.com/office/drawing/2014/main" id="{562922B6-99EE-F371-4440-1215F4759718}"/>
              </a:ext>
            </a:extLst>
          </p:cNvPr>
          <p:cNvSpPr/>
          <p:nvPr/>
        </p:nvSpPr>
        <p:spPr>
          <a:xfrm>
            <a:off x="9944954" y="4347801"/>
            <a:ext cx="720080" cy="255607"/>
          </a:xfrm>
          <a:prstGeom prst="roundRect">
            <a:avLst/>
          </a:prstGeom>
          <a:solidFill>
            <a:sysClr val="windowText" lastClr="000000">
              <a:lumMod val="50000"/>
              <a:lumOff val="50000"/>
            </a:sysClr>
          </a:solidFill>
          <a:ln w="9525" cap="flat" cmpd="sng" algn="ctr">
            <a:solidFill>
              <a:srgbClr val="687080"/>
            </a:solidFill>
            <a:prstDash val="solid"/>
          </a:ln>
          <a:effectLst/>
        </p:spPr>
        <p:txBody>
          <a:bodyPr rot="0" spcFirstLastPara="0" vert="horz" wrap="none" lIns="91440" tIns="7200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1" fontAlgn="auto" hangingPunct="1">
              <a:spcBef>
                <a:spcPts val="0"/>
              </a:spcBef>
              <a:spcAft>
                <a:spcPts val="0"/>
              </a:spcAft>
              <a:defRPr/>
            </a:pPr>
            <a:r>
              <a:rPr lang="ja-JP" altLang="en-US" sz="800" dirty="0">
                <a:solidFill>
                  <a:srgbClr val="FFFFFF"/>
                </a:solidFill>
                <a:latin typeface="Meiryo" panose="020B0604030504040204" pitchFamily="34" charset="-128"/>
                <a:ea typeface="Meiryo" panose="020B0604030504040204" pitchFamily="34" charset="-128"/>
              </a:rPr>
              <a:t>クライアント</a:t>
            </a:r>
            <a:endParaRPr lang="en-US" altLang="ja-JP" sz="800" dirty="0">
              <a:solidFill>
                <a:srgbClr val="FFFFFF"/>
              </a:solidFill>
              <a:latin typeface="Meiryo" panose="020B0604030504040204" pitchFamily="34" charset="-128"/>
              <a:ea typeface="Meiryo" panose="020B0604030504040204" pitchFamily="34" charset="-128"/>
            </a:endParaRPr>
          </a:p>
          <a:p>
            <a:pPr algn="ctr" eaLnBrk="1" fontAlgn="auto" hangingPunct="1">
              <a:spcBef>
                <a:spcPts val="0"/>
              </a:spcBef>
              <a:spcAft>
                <a:spcPts val="0"/>
              </a:spcAft>
              <a:defRPr/>
            </a:pPr>
            <a:r>
              <a:rPr lang="ja-JP" altLang="en-US" sz="800" dirty="0">
                <a:solidFill>
                  <a:srgbClr val="FFFFFF"/>
                </a:solidFill>
                <a:latin typeface="Meiryo" panose="020B0604030504040204" pitchFamily="34" charset="-128"/>
                <a:ea typeface="Meiryo" panose="020B0604030504040204" pitchFamily="34" charset="-128"/>
              </a:rPr>
              <a:t>ロゴ</a:t>
            </a:r>
          </a:p>
        </p:txBody>
      </p:sp>
      <p:sp>
        <p:nvSpPr>
          <p:cNvPr id="8" name="テキスト ボックス 37">
            <a:extLst>
              <a:ext uri="{FF2B5EF4-FFF2-40B4-BE49-F238E27FC236}">
                <a16:creationId xmlns:a16="http://schemas.microsoft.com/office/drawing/2014/main" id="{6595C232-F847-8C2E-35F5-329616AC3047}"/>
              </a:ext>
            </a:extLst>
          </p:cNvPr>
          <p:cNvSpPr txBox="1"/>
          <p:nvPr/>
        </p:nvSpPr>
        <p:spPr>
          <a:xfrm>
            <a:off x="7992014" y="2241022"/>
            <a:ext cx="2431797" cy="276999"/>
          </a:xfrm>
          <a:prstGeom prst="rect">
            <a:avLst/>
          </a:prstGeom>
          <a:noFill/>
        </p:spPr>
        <p:txBody>
          <a:bodyPr wrap="square" rtlCol="0">
            <a:sp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eaLnBrk="1" fontAlgn="auto" hangingPunct="1">
              <a:spcBef>
                <a:spcPts val="0"/>
              </a:spcBef>
              <a:spcAft>
                <a:spcPts val="0"/>
              </a:spcAft>
            </a:pPr>
            <a:r>
              <a:rPr lang="ja-JP" altLang="en-US" sz="1200">
                <a:solidFill>
                  <a:srgbClr val="0D0D0D"/>
                </a:solidFill>
                <a:latin typeface="Meiryo" panose="020B0604030504040204" pitchFamily="34" charset="-128"/>
                <a:ea typeface="Meiryo" panose="020B0604030504040204" pitchFamily="34" charset="-128"/>
              </a:rPr>
              <a:t>▼</a:t>
            </a:r>
            <a:r>
              <a:rPr lang="ja-JP" altLang="en-US" sz="900">
                <a:solidFill>
                  <a:srgbClr val="0D0D0D"/>
                </a:solidFill>
                <a:latin typeface="Meiryo" panose="020B0604030504040204" pitchFamily="34" charset="-128"/>
                <a:ea typeface="Meiryo" panose="020B0604030504040204" pitchFamily="34" charset="-128"/>
              </a:rPr>
              <a:t>誘導広告　クリエイティブイメージ</a:t>
            </a:r>
          </a:p>
        </p:txBody>
      </p:sp>
      <p:sp>
        <p:nvSpPr>
          <p:cNvPr id="10" name="角丸四角形 25">
            <a:extLst>
              <a:ext uri="{FF2B5EF4-FFF2-40B4-BE49-F238E27FC236}">
                <a16:creationId xmlns:a16="http://schemas.microsoft.com/office/drawing/2014/main" id="{96B2DCD4-A91E-C187-43B0-665775015395}"/>
              </a:ext>
            </a:extLst>
          </p:cNvPr>
          <p:cNvSpPr/>
          <p:nvPr/>
        </p:nvSpPr>
        <p:spPr>
          <a:xfrm>
            <a:off x="8407259" y="4842343"/>
            <a:ext cx="2696577" cy="985794"/>
          </a:xfrm>
          <a:prstGeom prst="roundRect">
            <a:avLst>
              <a:gd name="adj" fmla="val 6498"/>
            </a:avLst>
          </a:prstGeom>
          <a:ln w="25400" cap="rnd">
            <a:solidFill>
              <a:schemeClr val="tx1"/>
            </a:solidFill>
            <a:prstDash val="sysDot"/>
          </a:ln>
        </p:spPr>
        <p:txBody>
          <a:bodyPr wrap="square" tIns="144000" bIns="72000">
            <a:sp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1" fontAlgn="auto" hangingPunct="1">
              <a:lnSpc>
                <a:spcPct val="120000"/>
              </a:lnSpc>
              <a:spcBef>
                <a:spcPts val="0"/>
              </a:spcBef>
              <a:spcAft>
                <a:spcPts val="0"/>
              </a:spcAft>
            </a:pPr>
            <a:r>
              <a:rPr lang="ja-JP" altLang="en-US" sz="1100" b="1" kern="0" dirty="0">
                <a:solidFill>
                  <a:schemeClr val="accent4"/>
                </a:solidFill>
                <a:latin typeface="Meiryo" panose="020B0604030504040204" pitchFamily="34" charset="-128"/>
                <a:ea typeface="Meiryo" panose="020B0604030504040204" pitchFamily="34" charset="-128"/>
                <a:cs typeface="メイリオ" panose="020B0604030504040204" pitchFamily="50" charset="-128"/>
              </a:rPr>
              <a:t>「</a:t>
            </a:r>
            <a:r>
              <a:rPr lang="en-US" altLang="ja-JP" sz="1100" b="1" kern="0" dirty="0">
                <a:solidFill>
                  <a:srgbClr val="C9002C"/>
                </a:solidFill>
                <a:latin typeface="Meiryo" panose="020B0604030504040204" pitchFamily="34" charset="-128"/>
                <a:cs typeface="メイリオ" panose="020B0604030504040204" pitchFamily="50" charset="-128"/>
              </a:rPr>
              <a:t> </a:t>
            </a:r>
            <a:r>
              <a:rPr lang="en-US" altLang="ja-JP" sz="1100" b="1" kern="0" dirty="0">
                <a:solidFill>
                  <a:schemeClr val="accent4"/>
                </a:solidFill>
                <a:latin typeface="Meiryo" panose="020B0604030504040204" pitchFamily="34" charset="-128"/>
                <a:ea typeface="Meiryo" panose="020B0604030504040204" pitchFamily="34" charset="-128"/>
              </a:rPr>
              <a:t>Yahoo</a:t>
            </a:r>
            <a:r>
              <a:rPr lang="ja-JP" altLang="en-US" sz="1100" b="1" kern="0" dirty="0">
                <a:solidFill>
                  <a:schemeClr val="accent4"/>
                </a:solidFill>
                <a:latin typeface="Meiryo" panose="020B0604030504040204" pitchFamily="34" charset="-128"/>
                <a:ea typeface="Meiryo" panose="020B0604030504040204" pitchFamily="34" charset="-128"/>
              </a:rPr>
              <a:t>ファイナンス</a:t>
            </a:r>
            <a:r>
              <a:rPr lang="ja-JP" altLang="en-US" sz="1100" b="1" kern="0" dirty="0">
                <a:solidFill>
                  <a:schemeClr val="accent4"/>
                </a:solidFill>
                <a:latin typeface="Meiryo" panose="020B0604030504040204" pitchFamily="34" charset="-128"/>
                <a:ea typeface="Meiryo" panose="020B0604030504040204" pitchFamily="34" charset="-128"/>
                <a:cs typeface="メイリオ" panose="020B0604030504040204" pitchFamily="50" charset="-128"/>
              </a:rPr>
              <a:t>」</a:t>
            </a:r>
            <a:endParaRPr lang="en-US" altLang="ja-JP" sz="1100" b="1" kern="0" dirty="0">
              <a:solidFill>
                <a:schemeClr val="accent4"/>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800" b="1" kern="0" dirty="0">
                <a:solidFill>
                  <a:schemeClr val="accent4"/>
                </a:solidFill>
                <a:latin typeface="Meiryo" panose="020B0604030504040204" pitchFamily="34" charset="-128"/>
                <a:ea typeface="Meiryo" panose="020B0604030504040204" pitchFamily="34" charset="-128"/>
                <a:cs typeface="メイリオ" panose="020B0604030504040204" pitchFamily="50" charset="-128"/>
              </a:rPr>
              <a:t>　</a:t>
            </a:r>
            <a:endParaRPr lang="en-US" altLang="ja-JP" sz="800" kern="0" dirty="0">
              <a:solidFill>
                <a:schemeClr val="accent4"/>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1100" b="1" kern="0" dirty="0">
                <a:solidFill>
                  <a:schemeClr val="accent4"/>
                </a:solidFill>
                <a:latin typeface="Meiryo" panose="020B0604030504040204" pitchFamily="34" charset="-128"/>
                <a:ea typeface="Meiryo" panose="020B0604030504040204" pitchFamily="34" charset="-128"/>
                <a:cs typeface="メイリオ" panose="020B0604030504040204" pitchFamily="50" charset="-128"/>
              </a:rPr>
              <a:t>「広告・広告主体者表記」</a:t>
            </a:r>
            <a:endParaRPr lang="en-US" altLang="ja-JP" sz="1100" b="1" kern="0" dirty="0">
              <a:solidFill>
                <a:schemeClr val="accent4"/>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1000" kern="0" dirty="0">
                <a:solidFill>
                  <a:schemeClr val="accent4"/>
                </a:solidFill>
                <a:latin typeface="Meiryo" panose="020B0604030504040204" pitchFamily="34" charset="-128"/>
                <a:ea typeface="Meiryo" panose="020B0604030504040204" pitchFamily="34" charset="-128"/>
                <a:cs typeface="メイリオ" panose="020B0604030504040204" pitchFamily="50" charset="-128"/>
              </a:rPr>
              <a:t>を必ずセットで掲載</a:t>
            </a:r>
            <a:endParaRPr lang="en-US" altLang="ja-JP" sz="1000" kern="0" dirty="0">
              <a:solidFill>
                <a:schemeClr val="accent4"/>
              </a:solidFill>
              <a:latin typeface="Meiryo" panose="020B0604030504040204" pitchFamily="34" charset="-128"/>
              <a:ea typeface="Meiryo" panose="020B0604030504040204" pitchFamily="34" charset="-128"/>
              <a:cs typeface="メイリオ" panose="020B0604030504040204" pitchFamily="50" charset="-128"/>
            </a:endParaRPr>
          </a:p>
        </p:txBody>
      </p:sp>
      <p:sp>
        <p:nvSpPr>
          <p:cNvPr id="11" name="角丸四角形 27">
            <a:extLst>
              <a:ext uri="{FF2B5EF4-FFF2-40B4-BE49-F238E27FC236}">
                <a16:creationId xmlns:a16="http://schemas.microsoft.com/office/drawing/2014/main" id="{C9F7E906-822F-A22E-3B99-5BF83914D679}"/>
              </a:ext>
            </a:extLst>
          </p:cNvPr>
          <p:cNvSpPr/>
          <p:nvPr/>
        </p:nvSpPr>
        <p:spPr>
          <a:xfrm>
            <a:off x="8145836" y="2549928"/>
            <a:ext cx="1074246" cy="365125"/>
          </a:xfrm>
          <a:prstGeom prst="roundRect">
            <a:avLst>
              <a:gd name="adj" fmla="val 50000"/>
            </a:avLst>
          </a:prstGeom>
          <a:noFill/>
          <a:ln w="25400" cap="rnd" cmpd="sng" algn="ctr">
            <a:solidFill>
              <a:schemeClr val="tx1"/>
            </a:solidFill>
            <a:prstDash val="sysDot"/>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1" fontAlgn="auto" hangingPunct="1">
              <a:spcBef>
                <a:spcPts val="0"/>
              </a:spcBef>
              <a:spcAft>
                <a:spcPts val="0"/>
              </a:spcAft>
              <a:defRPr/>
            </a:pPr>
            <a:endParaRPr kumimoji="0" lang="ja-JP" altLang="en-US" kern="0">
              <a:solidFill>
                <a:srgbClr val="0D0D0D"/>
              </a:solidFill>
              <a:latin typeface="Meiryo" panose="020B0604030504040204" pitchFamily="34" charset="-128"/>
              <a:ea typeface="Meiryo" panose="020B0604030504040204" pitchFamily="34" charset="-128"/>
            </a:endParaRPr>
          </a:p>
        </p:txBody>
      </p:sp>
      <p:pic>
        <p:nvPicPr>
          <p:cNvPr id="12" name="グラフィックス 41" descr="バッジ: フォロー 単色塗りつぶし">
            <a:extLst>
              <a:ext uri="{FF2B5EF4-FFF2-40B4-BE49-F238E27FC236}">
                <a16:creationId xmlns:a16="http://schemas.microsoft.com/office/drawing/2014/main" id="{2C2DC993-09CC-7D9F-62C7-CEC9FA5C2A4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684990" y="5215859"/>
            <a:ext cx="170181" cy="170181"/>
          </a:xfrm>
          <a:prstGeom prst="rect">
            <a:avLst/>
          </a:prstGeom>
        </p:spPr>
      </p:pic>
      <p:cxnSp>
        <p:nvCxnSpPr>
          <p:cNvPr id="13" name="カギ線コネクタ 29">
            <a:extLst>
              <a:ext uri="{FF2B5EF4-FFF2-40B4-BE49-F238E27FC236}">
                <a16:creationId xmlns:a16="http://schemas.microsoft.com/office/drawing/2014/main" id="{775BB044-DA89-5EBC-6694-CADA0947A76A}"/>
              </a:ext>
            </a:extLst>
          </p:cNvPr>
          <p:cNvCxnSpPr>
            <a:cxnSpLocks/>
            <a:stCxn id="11" idx="1"/>
            <a:endCxn id="10" idx="1"/>
          </p:cNvCxnSpPr>
          <p:nvPr/>
        </p:nvCxnSpPr>
        <p:spPr>
          <a:xfrm rot="10800000" flipH="1" flipV="1">
            <a:off x="8145835" y="2732490"/>
            <a:ext cx="261423" cy="2602749"/>
          </a:xfrm>
          <a:prstGeom prst="bentConnector3">
            <a:avLst>
              <a:gd name="adj1" fmla="val -87444"/>
            </a:avLst>
          </a:prstGeom>
          <a:noFill/>
          <a:ln w="25400" cap="rnd" cmpd="sng" algn="ctr">
            <a:solidFill>
              <a:schemeClr val="tx1"/>
            </a:solidFill>
            <a:prstDash val="sysDot"/>
            <a:bevel/>
            <a:tailEnd type="triangle" w="lg" len="med"/>
          </a:ln>
          <a:effectLst/>
        </p:spPr>
      </p:cxnSp>
      <p:sp>
        <p:nvSpPr>
          <p:cNvPr id="14" name="角丸四角形 30">
            <a:extLst>
              <a:ext uri="{FF2B5EF4-FFF2-40B4-BE49-F238E27FC236}">
                <a16:creationId xmlns:a16="http://schemas.microsoft.com/office/drawing/2014/main" id="{14BA5EE8-8B8A-CFB7-1C83-1A819B06D169}"/>
              </a:ext>
            </a:extLst>
          </p:cNvPr>
          <p:cNvSpPr/>
          <p:nvPr/>
        </p:nvSpPr>
        <p:spPr>
          <a:xfrm>
            <a:off x="9839608" y="4308716"/>
            <a:ext cx="930773" cy="333255"/>
          </a:xfrm>
          <a:prstGeom prst="roundRect">
            <a:avLst>
              <a:gd name="adj" fmla="val 50000"/>
            </a:avLst>
          </a:prstGeom>
          <a:noFill/>
          <a:ln w="25400" cap="rnd" cmpd="sng" algn="ctr">
            <a:solidFill>
              <a:schemeClr val="tx1"/>
            </a:solidFill>
            <a:prstDash val="sysDot"/>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1" fontAlgn="auto" hangingPunct="1">
              <a:spcBef>
                <a:spcPts val="0"/>
              </a:spcBef>
              <a:spcAft>
                <a:spcPts val="0"/>
              </a:spcAft>
              <a:defRPr/>
            </a:pPr>
            <a:endParaRPr kumimoji="0" lang="ja-JP" altLang="en-US" kern="0">
              <a:solidFill>
                <a:srgbClr val="000000"/>
              </a:solidFill>
              <a:latin typeface="Meiryo" panose="020B0604030504040204" pitchFamily="34" charset="-128"/>
              <a:ea typeface="Meiryo" panose="020B0604030504040204" pitchFamily="34" charset="-128"/>
            </a:endParaRPr>
          </a:p>
        </p:txBody>
      </p:sp>
      <p:cxnSp>
        <p:nvCxnSpPr>
          <p:cNvPr id="15" name="カギ線コネクタ 31">
            <a:extLst>
              <a:ext uri="{FF2B5EF4-FFF2-40B4-BE49-F238E27FC236}">
                <a16:creationId xmlns:a16="http://schemas.microsoft.com/office/drawing/2014/main" id="{027F35C1-92A0-4123-328A-FDEF89983877}"/>
              </a:ext>
            </a:extLst>
          </p:cNvPr>
          <p:cNvCxnSpPr>
            <a:cxnSpLocks/>
            <a:stCxn id="14" idx="3"/>
            <a:endCxn id="10" idx="3"/>
          </p:cNvCxnSpPr>
          <p:nvPr/>
        </p:nvCxnSpPr>
        <p:spPr>
          <a:xfrm>
            <a:off x="10770381" y="4475344"/>
            <a:ext cx="333455" cy="859896"/>
          </a:xfrm>
          <a:prstGeom prst="bentConnector3">
            <a:avLst>
              <a:gd name="adj1" fmla="val 168555"/>
            </a:avLst>
          </a:prstGeom>
          <a:noFill/>
          <a:ln w="25400" cap="rnd" cmpd="sng" algn="ctr">
            <a:solidFill>
              <a:schemeClr val="tx1"/>
            </a:solidFill>
            <a:prstDash val="sysDot"/>
            <a:bevel/>
            <a:tailEnd type="triangle" w="lg" len="med"/>
          </a:ln>
          <a:effectLst/>
        </p:spPr>
      </p:cxnSp>
      <p:pic>
        <p:nvPicPr>
          <p:cNvPr id="16" name="グラフィックス 45" descr="バッジ: チェックマーク 1 単色塗りつぶし">
            <a:extLst>
              <a:ext uri="{FF2B5EF4-FFF2-40B4-BE49-F238E27FC236}">
                <a16:creationId xmlns:a16="http://schemas.microsoft.com/office/drawing/2014/main" id="{6267FDC1-73F8-B7E9-5EB5-7F9C36E0C5A0}"/>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061162" y="2780904"/>
            <a:ext cx="215656" cy="215656"/>
          </a:xfrm>
          <a:prstGeom prst="rect">
            <a:avLst/>
          </a:prstGeom>
        </p:spPr>
      </p:pic>
      <p:pic>
        <p:nvPicPr>
          <p:cNvPr id="17" name="グラフィックス 46" descr="バッジ: チェックマーク 1 単色塗りつぶし">
            <a:extLst>
              <a:ext uri="{FF2B5EF4-FFF2-40B4-BE49-F238E27FC236}">
                <a16:creationId xmlns:a16="http://schemas.microsoft.com/office/drawing/2014/main" id="{797669A9-E507-FFD0-9548-10C84CA0C7FF}"/>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684990" y="4276749"/>
            <a:ext cx="215656" cy="215656"/>
          </a:xfrm>
          <a:prstGeom prst="rect">
            <a:avLst/>
          </a:prstGeom>
        </p:spPr>
      </p:pic>
      <p:pic>
        <p:nvPicPr>
          <p:cNvPr id="18" name="図 17">
            <a:extLst>
              <a:ext uri="{FF2B5EF4-FFF2-40B4-BE49-F238E27FC236}">
                <a16:creationId xmlns:a16="http://schemas.microsoft.com/office/drawing/2014/main" id="{5D4070C4-42D9-0A17-AE7D-038C966FCCCF}"/>
              </a:ext>
            </a:extLst>
          </p:cNvPr>
          <p:cNvPicPr>
            <a:picLocks noChangeAspect="1"/>
          </p:cNvPicPr>
          <p:nvPr/>
        </p:nvPicPr>
        <p:blipFill>
          <a:blip r:embed="rId10"/>
          <a:stretch>
            <a:fillRect/>
          </a:stretch>
        </p:blipFill>
        <p:spPr>
          <a:xfrm>
            <a:off x="8220331" y="2631338"/>
            <a:ext cx="916832" cy="172528"/>
          </a:xfrm>
          <a:prstGeom prst="rect">
            <a:avLst/>
          </a:prstGeom>
        </p:spPr>
      </p:pic>
    </p:spTree>
    <p:extLst>
      <p:ext uri="{BB962C8B-B14F-4D97-AF65-F5344CB8AC3E}">
        <p14:creationId xmlns:p14="http://schemas.microsoft.com/office/powerpoint/2010/main" val="32225866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BEDCC6-E48B-A1B9-EF92-4E238FBEFA4C}"/>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CFDB75F-FD27-96C1-816D-05B66C8A406A}"/>
              </a:ext>
            </a:extLst>
          </p:cNvPr>
          <p:cNvSpPr>
            <a:spLocks noGrp="1"/>
          </p:cNvSpPr>
          <p:nvPr>
            <p:ph type="body" sz="quarter" idx="19"/>
          </p:nvPr>
        </p:nvSpPr>
        <p:spPr>
          <a:xfrm>
            <a:off x="1788607" y="4565125"/>
            <a:ext cx="8752114" cy="543702"/>
          </a:xfrm>
        </p:spPr>
        <p:txBody>
          <a:bodyPr/>
          <a:lstStyle/>
          <a:p>
            <a:r>
              <a:rPr lang="en-US" altLang="ja-JP" dirty="0"/>
              <a:t>appendix</a:t>
            </a:r>
          </a:p>
          <a:p>
            <a:r>
              <a:rPr lang="en-US" altLang="ja-JP" dirty="0">
                <a:latin typeface="+mn-ea"/>
              </a:rPr>
              <a:t>LINE</a:t>
            </a:r>
            <a:r>
              <a:rPr lang="ja-JP" altLang="en-US" dirty="0">
                <a:latin typeface="+mn-ea"/>
              </a:rPr>
              <a:t>ヤフー広告 ディスプレイ広告（予約型）</a:t>
            </a:r>
            <a:endParaRPr lang="en-US" altLang="ja-JP" dirty="0">
              <a:latin typeface="+mn-ea"/>
            </a:endParaRPr>
          </a:p>
          <a:p>
            <a:r>
              <a:rPr lang="ja-JP" altLang="en-US" dirty="0">
                <a:latin typeface="+mn-ea"/>
              </a:rPr>
              <a:t>広告誘導商品紹介</a:t>
            </a:r>
            <a:endParaRPr lang="en-US" altLang="ja-JP" dirty="0">
              <a:latin typeface="+mn-ea"/>
            </a:endParaRPr>
          </a:p>
        </p:txBody>
      </p:sp>
      <p:sp>
        <p:nvSpPr>
          <p:cNvPr id="8" name="テキスト プレースホルダー 7">
            <a:extLst>
              <a:ext uri="{FF2B5EF4-FFF2-40B4-BE49-F238E27FC236}">
                <a16:creationId xmlns:a16="http://schemas.microsoft.com/office/drawing/2014/main" id="{8863E240-BDD1-A184-94CD-A6177A444494}"/>
              </a:ext>
            </a:extLst>
          </p:cNvPr>
          <p:cNvSpPr>
            <a:spLocks noGrp="1"/>
          </p:cNvSpPr>
          <p:nvPr>
            <p:ph type="body" sz="quarter" idx="20"/>
          </p:nvPr>
        </p:nvSpPr>
        <p:spPr/>
        <p:txBody>
          <a:bodyPr/>
          <a:lstStyle/>
          <a:p>
            <a:r>
              <a:rPr lang="en-US" altLang="ja-JP" dirty="0"/>
              <a:t>05</a:t>
            </a:r>
            <a:endParaRPr lang="ja-JP" altLang="en-US" dirty="0"/>
          </a:p>
        </p:txBody>
      </p:sp>
      <p:pic>
        <p:nvPicPr>
          <p:cNvPr id="6" name="図プレースホルダー 9" descr="アイコン&#10;&#10;自動的に生成された説明">
            <a:extLst>
              <a:ext uri="{FF2B5EF4-FFF2-40B4-BE49-F238E27FC236}">
                <a16:creationId xmlns:a16="http://schemas.microsoft.com/office/drawing/2014/main" id="{0FEE3D80-F496-A002-0521-5B1512498DCC}"/>
              </a:ext>
            </a:extLst>
          </p:cNvPr>
          <p:cNvPicPr>
            <a:picLocks noChangeAspect="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290123" y="3019035"/>
            <a:ext cx="1586282" cy="1464484"/>
          </a:xfrm>
          <a:prstGeom prst="rect">
            <a:avLst/>
          </a:prstGeom>
        </p:spPr>
      </p:pic>
    </p:spTree>
    <p:extLst>
      <p:ext uri="{BB962C8B-B14F-4D97-AF65-F5344CB8AC3E}">
        <p14:creationId xmlns:p14="http://schemas.microsoft.com/office/powerpoint/2010/main" val="36410927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F3B3A-B7D5-7A59-98D1-E374C921B3DC}"/>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54EC431E-F251-10AC-F5AE-FA5CCAE6E0A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Meiryo" panose="020B0604030504040204" pitchFamily="34" charset="-128"/>
                <a:ea typeface="Meiryo" panose="020B0604030504040204" pitchFamily="34" charset="-128"/>
              </a:rPr>
              <a:t>商品スペック</a:t>
            </a:r>
          </a:p>
        </p:txBody>
      </p:sp>
      <p:pic>
        <p:nvPicPr>
          <p:cNvPr id="3" name="図プレースホルダー 7" descr="アイコン&#10;&#10;自動的に生成された説明">
            <a:extLst>
              <a:ext uri="{FF2B5EF4-FFF2-40B4-BE49-F238E27FC236}">
                <a16:creationId xmlns:a16="http://schemas.microsoft.com/office/drawing/2014/main" id="{262B5084-F68F-20BE-FF1A-4621FA0827E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0" name="テキスト プレースホルダー 1">
            <a:extLst>
              <a:ext uri="{FF2B5EF4-FFF2-40B4-BE49-F238E27FC236}">
                <a16:creationId xmlns:a16="http://schemas.microsoft.com/office/drawing/2014/main" id="{18EA6B55-E86D-CBE8-BBAD-AE708673B37A}"/>
              </a:ext>
            </a:extLst>
          </p:cNvPr>
          <p:cNvSpPr txBox="1">
            <a:spLocks/>
          </p:cNvSpPr>
          <p:nvPr/>
        </p:nvSpPr>
        <p:spPr>
          <a:xfrm>
            <a:off x="3507058" y="252000"/>
            <a:ext cx="3913223"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ja-JP" altLang="en-US"/>
              <a:t>広告誘導商品／スマートフォン商品</a:t>
            </a:r>
            <a:endParaRPr lang="ja-JP" altLang="en-US" dirty="0"/>
          </a:p>
        </p:txBody>
      </p:sp>
      <p:sp>
        <p:nvSpPr>
          <p:cNvPr id="11" name="角丸四角形 4">
            <a:extLst>
              <a:ext uri="{FF2B5EF4-FFF2-40B4-BE49-F238E27FC236}">
                <a16:creationId xmlns:a16="http://schemas.microsoft.com/office/drawing/2014/main" id="{B987CC41-D803-6B7F-E77F-16C3A93E0318}"/>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pic>
        <p:nvPicPr>
          <p:cNvPr id="12" name="図 11" descr="グラフィカル ユーザー インターフェイス, Web サイト&#10;&#10;自動的に生成された説明">
            <a:extLst>
              <a:ext uri="{FF2B5EF4-FFF2-40B4-BE49-F238E27FC236}">
                <a16:creationId xmlns:a16="http://schemas.microsoft.com/office/drawing/2014/main" id="{BE2008A2-3BAA-6DEE-E39F-0C671D2FA0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6000" y="1666800"/>
            <a:ext cx="2545200" cy="4216676"/>
          </a:xfrm>
          <a:prstGeom prst="rect">
            <a:avLst/>
          </a:prstGeom>
        </p:spPr>
      </p:pic>
      <p:pic>
        <p:nvPicPr>
          <p:cNvPr id="14" name="図 13" descr="グラフィカル ユーザー インターフェイス, Web サイト&#10;&#10;自動的に生成された説明">
            <a:extLst>
              <a:ext uri="{FF2B5EF4-FFF2-40B4-BE49-F238E27FC236}">
                <a16:creationId xmlns:a16="http://schemas.microsoft.com/office/drawing/2014/main" id="{16DDFF22-689C-6B7D-970C-37BF958AC45D}"/>
              </a:ext>
            </a:extLst>
          </p:cNvPr>
          <p:cNvPicPr>
            <a:picLocks noChangeAspect="1"/>
          </p:cNvPicPr>
          <p:nvPr/>
        </p:nvPicPr>
        <p:blipFill rotWithShape="1">
          <a:blip r:embed="rId4">
            <a:extLst>
              <a:ext uri="{28A0092B-C50C-407E-A947-70E740481C1C}">
                <a14:useLocalDpi xmlns:a14="http://schemas.microsoft.com/office/drawing/2010/main" val="0"/>
              </a:ext>
            </a:extLst>
          </a:blip>
          <a:srcRect b="1623"/>
          <a:stretch/>
        </p:blipFill>
        <p:spPr>
          <a:xfrm>
            <a:off x="2970000" y="1710000"/>
            <a:ext cx="2520000" cy="4163356"/>
          </a:xfrm>
          <a:prstGeom prst="rect">
            <a:avLst/>
          </a:prstGeom>
        </p:spPr>
      </p:pic>
      <p:sp>
        <p:nvSpPr>
          <p:cNvPr id="15" name="正方形/長方形 14">
            <a:extLst>
              <a:ext uri="{FF2B5EF4-FFF2-40B4-BE49-F238E27FC236}">
                <a16:creationId xmlns:a16="http://schemas.microsoft.com/office/drawing/2014/main" id="{64B5764D-3102-5E4D-F373-8992A2CFA180}"/>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16" name="テキスト ボックス 15">
            <a:extLst>
              <a:ext uri="{FF2B5EF4-FFF2-40B4-BE49-F238E27FC236}">
                <a16:creationId xmlns:a16="http://schemas.microsoft.com/office/drawing/2014/main" id="{BF1B5426-6A84-1862-24D8-542F46AAE331}"/>
              </a:ext>
            </a:extLst>
          </p:cNvPr>
          <p:cNvSpPr txBox="1"/>
          <p:nvPr/>
        </p:nvSpPr>
        <p:spPr>
          <a:xfrm>
            <a:off x="623154" y="5990974"/>
            <a:ext cx="8989036" cy="251607"/>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・入稿規定（</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web</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hlinkClick r:id="rId5"/>
              </a:rPr>
              <a:t>https://ads-help.yahoo-net.jp/s/article/H000044930?language=ja</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
        <p:nvSpPr>
          <p:cNvPr id="17" name="角丸四角形 37">
            <a:extLst>
              <a:ext uri="{FF2B5EF4-FFF2-40B4-BE49-F238E27FC236}">
                <a16:creationId xmlns:a16="http://schemas.microsoft.com/office/drawing/2014/main" id="{6C766EC3-2880-3AC6-CE9D-1FAFB1513313}"/>
              </a:ext>
            </a:extLst>
          </p:cNvPr>
          <p:cNvSpPr/>
          <p:nvPr/>
        </p:nvSpPr>
        <p:spPr>
          <a:xfrm>
            <a:off x="443702" y="3122679"/>
            <a:ext cx="2186675"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バナー</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画像</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5</a:t>
            </a:r>
            <a:endPar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endParaRPr>
          </a:p>
        </p:txBody>
      </p:sp>
      <p:sp>
        <p:nvSpPr>
          <p:cNvPr id="18" name="円/楕円 38">
            <a:extLst>
              <a:ext uri="{FF2B5EF4-FFF2-40B4-BE49-F238E27FC236}">
                <a16:creationId xmlns:a16="http://schemas.microsoft.com/office/drawing/2014/main" id="{21EEA8A0-E68D-527D-72B6-36C54B88CB8F}"/>
              </a:ext>
            </a:extLst>
          </p:cNvPr>
          <p:cNvSpPr>
            <a:spLocks noChangeAspect="1"/>
          </p:cNvSpPr>
          <p:nvPr/>
        </p:nvSpPr>
        <p:spPr>
          <a:xfrm>
            <a:off x="191702" y="3217131"/>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9" name="正方形/長方形 18">
            <a:extLst>
              <a:ext uri="{FF2B5EF4-FFF2-40B4-BE49-F238E27FC236}">
                <a16:creationId xmlns:a16="http://schemas.microsoft.com/office/drawing/2014/main" id="{2571EA79-90B0-3D3C-84C2-10B35AA9D3BC}"/>
              </a:ext>
            </a:extLst>
          </p:cNvPr>
          <p:cNvSpPr/>
          <p:nvPr/>
        </p:nvSpPr>
        <p:spPr>
          <a:xfrm>
            <a:off x="8519905" y="6298387"/>
            <a:ext cx="3152589" cy="138499"/>
          </a:xfrm>
          <a:prstGeom prst="rect">
            <a:avLst/>
          </a:prstGeom>
        </p:spPr>
        <p:txBody>
          <a:bodyPr wrap="none" lIns="0" tIns="0" rIns="0" bIns="0">
            <a:spAutoFit/>
          </a:bodyPr>
          <a:lstStyle/>
          <a:p>
            <a:pPr algn="r">
              <a:defRPr/>
            </a:pPr>
            <a:r>
              <a:rPr lang="en-US" altLang="ja-JP" sz="900" dirty="0">
                <a:solidFill>
                  <a:srgbClr val="000000">
                    <a:lumMod val="50000"/>
                    <a:lumOff val="50000"/>
                  </a:srgbClr>
                </a:solidFill>
                <a:latin typeface="Meiryo" panose="020B0604030504040204" pitchFamily="34" charset="-128"/>
              </a:rPr>
              <a:t>※</a:t>
            </a:r>
            <a:r>
              <a:rPr lang="ja-JP" altLang="en-US" sz="900" dirty="0">
                <a:solidFill>
                  <a:srgbClr val="000000">
                    <a:lumMod val="50000"/>
                    <a:lumOff val="50000"/>
                  </a:srgbClr>
                </a:solidFill>
                <a:latin typeface="Meiryo" panose="020B0604030504040204" pitchFamily="34" charset="-128"/>
              </a:rPr>
              <a:t>コンテンツページは予告なく変更されることがあります。</a:t>
            </a:r>
          </a:p>
        </p:txBody>
      </p:sp>
      <p:pic>
        <p:nvPicPr>
          <p:cNvPr id="20" name="図 19">
            <a:extLst>
              <a:ext uri="{FF2B5EF4-FFF2-40B4-BE49-F238E27FC236}">
                <a16:creationId xmlns:a16="http://schemas.microsoft.com/office/drawing/2014/main" id="{1E83FC71-1F1E-3E8D-B363-6CA697B335E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5393"/>
          <a:stretch/>
        </p:blipFill>
        <p:spPr>
          <a:xfrm>
            <a:off x="2745751" y="1491283"/>
            <a:ext cx="2974331" cy="4387068"/>
          </a:xfrm>
          <a:prstGeom prst="rect">
            <a:avLst/>
          </a:prstGeom>
        </p:spPr>
      </p:pic>
      <p:pic>
        <p:nvPicPr>
          <p:cNvPr id="21" name="図 20">
            <a:extLst>
              <a:ext uri="{FF2B5EF4-FFF2-40B4-BE49-F238E27FC236}">
                <a16:creationId xmlns:a16="http://schemas.microsoft.com/office/drawing/2014/main" id="{D8CC7D82-96CF-1A10-AE8F-477FC448D8C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5393"/>
          <a:stretch/>
        </p:blipFill>
        <p:spPr>
          <a:xfrm>
            <a:off x="8270512" y="1486288"/>
            <a:ext cx="2974331" cy="4387068"/>
          </a:xfrm>
          <a:prstGeom prst="rect">
            <a:avLst/>
          </a:prstGeom>
        </p:spPr>
      </p:pic>
      <p:sp>
        <p:nvSpPr>
          <p:cNvPr id="22" name="角丸四角形 46">
            <a:extLst>
              <a:ext uri="{FF2B5EF4-FFF2-40B4-BE49-F238E27FC236}">
                <a16:creationId xmlns:a16="http://schemas.microsoft.com/office/drawing/2014/main" id="{624857F3-1BDF-30E3-3FC3-24C66132768B}"/>
              </a:ext>
            </a:extLst>
          </p:cNvPr>
          <p:cNvSpPr/>
          <p:nvPr/>
        </p:nvSpPr>
        <p:spPr>
          <a:xfrm>
            <a:off x="510528" y="2459118"/>
            <a:ext cx="2119849" cy="399529"/>
          </a:xfrm>
          <a:prstGeom prst="roundRect">
            <a:avLst>
              <a:gd name="adj" fmla="val 50000"/>
            </a:avLst>
          </a:prstGeom>
          <a:solidFill>
            <a:srgbClr val="FFFFFF"/>
          </a:solidFill>
          <a:ln w="12700" cap="flat" cmpd="sng" algn="ctr">
            <a:solidFill>
              <a:srgbClr val="0D0D0D"/>
            </a:solidFill>
            <a:prstDash val="solid"/>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rPr>
              <a:t>WEB</a:t>
            </a:r>
            <a:endParaRPr kumimoji="0" lang="ja-JP" altLang="en-US"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endParaRPr>
          </a:p>
        </p:txBody>
      </p:sp>
      <p:sp>
        <p:nvSpPr>
          <p:cNvPr id="23" name="角丸四角形 37">
            <a:extLst>
              <a:ext uri="{FF2B5EF4-FFF2-40B4-BE49-F238E27FC236}">
                <a16:creationId xmlns:a16="http://schemas.microsoft.com/office/drawing/2014/main" id="{DD96502A-003F-38C3-1608-813839501902}"/>
              </a:ext>
            </a:extLst>
          </p:cNvPr>
          <p:cNvSpPr/>
          <p:nvPr/>
        </p:nvSpPr>
        <p:spPr>
          <a:xfrm>
            <a:off x="5874264" y="3122679"/>
            <a:ext cx="2186675"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バナー</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画像</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9</a:t>
            </a:r>
          </a:p>
        </p:txBody>
      </p:sp>
      <p:sp>
        <p:nvSpPr>
          <p:cNvPr id="24" name="角丸四角形 46">
            <a:extLst>
              <a:ext uri="{FF2B5EF4-FFF2-40B4-BE49-F238E27FC236}">
                <a16:creationId xmlns:a16="http://schemas.microsoft.com/office/drawing/2014/main" id="{4EB5550D-04E6-4A95-7C9D-9A17B7231669}"/>
              </a:ext>
            </a:extLst>
          </p:cNvPr>
          <p:cNvSpPr/>
          <p:nvPr/>
        </p:nvSpPr>
        <p:spPr>
          <a:xfrm>
            <a:off x="5941090" y="2459118"/>
            <a:ext cx="2119849" cy="399529"/>
          </a:xfrm>
          <a:prstGeom prst="roundRect">
            <a:avLst>
              <a:gd name="adj" fmla="val 50000"/>
            </a:avLst>
          </a:prstGeom>
          <a:solidFill>
            <a:srgbClr val="FFFFFF"/>
          </a:solidFill>
          <a:ln w="12700" cap="flat" cmpd="sng" algn="ctr">
            <a:solidFill>
              <a:srgbClr val="0D0D0D"/>
            </a:solidFill>
            <a:prstDash val="solid"/>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rPr>
              <a:t>WEB</a:t>
            </a:r>
            <a:endParaRPr kumimoji="0" lang="ja-JP" altLang="en-US"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endParaRPr>
          </a:p>
        </p:txBody>
      </p:sp>
      <p:sp>
        <p:nvSpPr>
          <p:cNvPr id="25" name="円/楕円 38">
            <a:extLst>
              <a:ext uri="{FF2B5EF4-FFF2-40B4-BE49-F238E27FC236}">
                <a16:creationId xmlns:a16="http://schemas.microsoft.com/office/drawing/2014/main" id="{A4EBAC9A-802E-7353-F0C6-995E169D3C6F}"/>
              </a:ext>
            </a:extLst>
          </p:cNvPr>
          <p:cNvSpPr>
            <a:spLocks noChangeAspect="1"/>
          </p:cNvSpPr>
          <p:nvPr/>
        </p:nvSpPr>
        <p:spPr>
          <a:xfrm>
            <a:off x="5689090" y="3218400"/>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B</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7300275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EEB93-C0A2-F4C9-902B-876055DB67D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A61FD057-FED4-B67A-1B27-3C962D731864}"/>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Meiryo" panose="020B0604030504040204" pitchFamily="34" charset="-128"/>
                <a:ea typeface="Meiryo" panose="020B0604030504040204" pitchFamily="34" charset="-128"/>
              </a:rPr>
              <a:t>商品スペック</a:t>
            </a:r>
          </a:p>
        </p:txBody>
      </p:sp>
      <p:pic>
        <p:nvPicPr>
          <p:cNvPr id="3" name="図プレースホルダー 7" descr="アイコン&#10;&#10;自動的に生成された説明">
            <a:extLst>
              <a:ext uri="{FF2B5EF4-FFF2-40B4-BE49-F238E27FC236}">
                <a16:creationId xmlns:a16="http://schemas.microsoft.com/office/drawing/2014/main" id="{289EC280-AEA5-92DC-DCF1-B3050D0BEA7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0" name="テキスト プレースホルダー 1">
            <a:extLst>
              <a:ext uri="{FF2B5EF4-FFF2-40B4-BE49-F238E27FC236}">
                <a16:creationId xmlns:a16="http://schemas.microsoft.com/office/drawing/2014/main" id="{FB762BDA-81AE-BB22-DCFD-72677A44E05A}"/>
              </a:ext>
            </a:extLst>
          </p:cNvPr>
          <p:cNvSpPr txBox="1">
            <a:spLocks/>
          </p:cNvSpPr>
          <p:nvPr/>
        </p:nvSpPr>
        <p:spPr>
          <a:xfrm>
            <a:off x="3507058" y="252000"/>
            <a:ext cx="3913223"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ja-JP" altLang="en-US"/>
              <a:t>広告誘導商品／スマートフォン商品</a:t>
            </a:r>
            <a:endParaRPr lang="ja-JP" altLang="en-US" dirty="0"/>
          </a:p>
        </p:txBody>
      </p:sp>
      <p:sp>
        <p:nvSpPr>
          <p:cNvPr id="11" name="角丸四角形 4">
            <a:extLst>
              <a:ext uri="{FF2B5EF4-FFF2-40B4-BE49-F238E27FC236}">
                <a16:creationId xmlns:a16="http://schemas.microsoft.com/office/drawing/2014/main" id="{9F270BC9-F3D9-F192-05FC-3503483FFDFC}"/>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lvl="0" algn="ctr" eaLnBrk="1" fontAlgn="auto" hangingPunct="1">
              <a:spcBef>
                <a:spcPts val="0"/>
              </a:spcBef>
              <a:spcAft>
                <a:spcPts val="0"/>
              </a:spcAft>
              <a:defRPr/>
            </a:pPr>
            <a:r>
              <a:rPr lang="ja-JP" altLang="en-US" sz="1200" b="1" dirty="0">
                <a:solidFill>
                  <a:srgbClr val="00003E"/>
                </a:solidFill>
                <a:latin typeface="Meiryo" panose="020B0604030504040204" pitchFamily="34" charset="-128"/>
                <a:ea typeface="Meiryo" panose="020B0604030504040204" pitchFamily="34" charset="-128"/>
              </a:rPr>
              <a:t>商品一覧</a:t>
            </a:r>
          </a:p>
        </p:txBody>
      </p:sp>
      <p:graphicFrame>
        <p:nvGraphicFramePr>
          <p:cNvPr id="2" name="表 1">
            <a:extLst>
              <a:ext uri="{FF2B5EF4-FFF2-40B4-BE49-F238E27FC236}">
                <a16:creationId xmlns:a16="http://schemas.microsoft.com/office/drawing/2014/main" id="{590B4858-EB75-CDE9-94CD-6E6B32C4E265}"/>
              </a:ext>
            </a:extLst>
          </p:cNvPr>
          <p:cNvGraphicFramePr>
            <a:graphicFrameLocks noGrp="1"/>
          </p:cNvGraphicFramePr>
          <p:nvPr/>
        </p:nvGraphicFramePr>
        <p:xfrm>
          <a:off x="339866" y="944545"/>
          <a:ext cx="11506875" cy="4657376"/>
        </p:xfrm>
        <a:graphic>
          <a:graphicData uri="http://schemas.openxmlformats.org/drawingml/2006/table">
            <a:tbl>
              <a:tblPr firstCol="1" bandRow="1"/>
              <a:tblGrid>
                <a:gridCol w="3146912">
                  <a:extLst>
                    <a:ext uri="{9D8B030D-6E8A-4147-A177-3AD203B41FA5}">
                      <a16:colId xmlns:a16="http://schemas.microsoft.com/office/drawing/2014/main" val="792911817"/>
                    </a:ext>
                  </a:extLst>
                </a:gridCol>
                <a:gridCol w="3957631">
                  <a:extLst>
                    <a:ext uri="{9D8B030D-6E8A-4147-A177-3AD203B41FA5}">
                      <a16:colId xmlns:a16="http://schemas.microsoft.com/office/drawing/2014/main" val="1525620392"/>
                    </a:ext>
                  </a:extLst>
                </a:gridCol>
                <a:gridCol w="4402332">
                  <a:extLst>
                    <a:ext uri="{9D8B030D-6E8A-4147-A177-3AD203B41FA5}">
                      <a16:colId xmlns:a16="http://schemas.microsoft.com/office/drawing/2014/main" val="914457002"/>
                    </a:ext>
                  </a:extLst>
                </a:gridCol>
              </a:tblGrid>
              <a:tr h="54706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1" kern="1200" dirty="0">
                          <a:solidFill>
                            <a:schemeClr val="bg1"/>
                          </a:solidFill>
                          <a:latin typeface="Meiryo"/>
                          <a:ea typeface="Meiryo"/>
                          <a:cs typeface="+mn-cs"/>
                        </a:rPr>
                        <a:t>Yahoo!</a:t>
                      </a:r>
                      <a:r>
                        <a:rPr kumimoji="1" lang="ja-JP" altLang="en-US" sz="1050" b="1" kern="1200" dirty="0">
                          <a:solidFill>
                            <a:schemeClr val="bg1"/>
                          </a:solidFill>
                          <a:latin typeface="Meiryo"/>
                          <a:ea typeface="Meiryo"/>
                          <a:cs typeface="+mn-cs"/>
                        </a:rPr>
                        <a:t>ファイナンス　トップ</a:t>
                      </a:r>
                    </a:p>
                    <a:p>
                      <a:pPr algn="ctr"/>
                      <a:r>
                        <a:rPr kumimoji="1" lang="ja-JP" altLang="en-US" sz="1050" b="1" kern="1200" dirty="0">
                          <a:solidFill>
                            <a:schemeClr val="bg1"/>
                          </a:solidFill>
                          <a:latin typeface="Meiryo"/>
                          <a:ea typeface="Meiryo"/>
                          <a:cs typeface="+mn-cs"/>
                        </a:rPr>
                        <a:t>　トップパネル（</a:t>
                      </a:r>
                      <a:r>
                        <a:rPr kumimoji="1" lang="en-US" altLang="ja-JP" sz="1050" b="1" kern="1200" dirty="0">
                          <a:solidFill>
                            <a:schemeClr val="bg1"/>
                          </a:solidFill>
                          <a:latin typeface="Meiryo"/>
                          <a:ea typeface="Meiryo"/>
                          <a:cs typeface="+mn-cs"/>
                        </a:rPr>
                        <a:t>16</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5</a:t>
                      </a:r>
                      <a:r>
                        <a:rPr kumimoji="1" lang="ja-JP" altLang="en-US" sz="1050" b="1" kern="1200" dirty="0">
                          <a:solidFill>
                            <a:schemeClr val="bg1"/>
                          </a:solidFill>
                          <a:latin typeface="Meiryo"/>
                          <a:ea typeface="Meiryo"/>
                          <a:cs typeface="+mn-cs"/>
                        </a:rPr>
                        <a:t>）　</a:t>
                      </a:r>
                      <a:r>
                        <a:rPr kumimoji="1" lang="en-US" altLang="ja-JP" sz="1050" b="1" kern="1200" dirty="0">
                          <a:solidFill>
                            <a:schemeClr val="bg1"/>
                          </a:solidFill>
                          <a:latin typeface="Meiryo"/>
                          <a:ea typeface="Meiryo"/>
                          <a:cs typeface="+mn-cs"/>
                        </a:rPr>
                        <a:t>SP</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a:r>
                        <a:rPr kumimoji="1" lang="en-US" altLang="ja-JP" sz="1050" b="1" i="0" kern="1200" dirty="0">
                          <a:solidFill>
                            <a:srgbClr val="FFFFFF"/>
                          </a:solidFill>
                          <a:latin typeface="Meiryo" panose="020B0604030504040204" pitchFamily="34" charset="-128"/>
                          <a:ea typeface="Meiryo" panose="020B0604030504040204" pitchFamily="34" charset="-128"/>
                          <a:cs typeface="+mn-cs"/>
                        </a:rPr>
                        <a:t>Yahoo!</a:t>
                      </a:r>
                      <a:r>
                        <a:rPr kumimoji="1" lang="ja-JP" altLang="en-US" sz="1050" b="1" i="0" kern="1200" dirty="0">
                          <a:solidFill>
                            <a:srgbClr val="FFFFFF"/>
                          </a:solidFill>
                          <a:latin typeface="Meiryo" panose="020B0604030504040204" pitchFamily="34" charset="-128"/>
                          <a:ea typeface="Meiryo" panose="020B0604030504040204" pitchFamily="34" charset="-128"/>
                          <a:cs typeface="+mn-cs"/>
                        </a:rPr>
                        <a:t>ファイナンス　トップ</a:t>
                      </a:r>
                      <a:endParaRPr kumimoji="1" lang="en-US" altLang="ja-JP" sz="1050" b="1" i="0" kern="1200" dirty="0">
                        <a:solidFill>
                          <a:srgbClr val="FFFFFF"/>
                        </a:solidFill>
                        <a:latin typeface="Meiryo" panose="020B0604030504040204" pitchFamily="34" charset="-128"/>
                        <a:ea typeface="Meiryo" panose="020B0604030504040204" pitchFamily="34" charset="-128"/>
                        <a:cs typeface="+mn-cs"/>
                      </a:endParaRPr>
                    </a:p>
                    <a:p>
                      <a:pPr algn="ctr"/>
                      <a:r>
                        <a:rPr kumimoji="1" lang="ja-JP" altLang="en-US" sz="1050" b="1" i="0" kern="1200" dirty="0">
                          <a:solidFill>
                            <a:srgbClr val="FFFFFF"/>
                          </a:solidFill>
                          <a:latin typeface="Meiryo" panose="020B0604030504040204" pitchFamily="34" charset="-128"/>
                          <a:ea typeface="Meiryo" panose="020B0604030504040204" pitchFamily="34" charset="-128"/>
                          <a:cs typeface="+mn-cs"/>
                        </a:rPr>
                        <a:t>　トップパネル（</a:t>
                      </a:r>
                      <a:r>
                        <a:rPr kumimoji="1" lang="en-US" altLang="ja-JP" sz="1050" b="1" i="0" kern="1200" dirty="0">
                          <a:solidFill>
                            <a:srgbClr val="FFFFFF"/>
                          </a:solidFill>
                          <a:latin typeface="Meiryo" panose="020B0604030504040204" pitchFamily="34" charset="-128"/>
                          <a:ea typeface="Meiryo" panose="020B0604030504040204" pitchFamily="34" charset="-128"/>
                          <a:cs typeface="+mn-cs"/>
                        </a:rPr>
                        <a:t>16</a:t>
                      </a:r>
                      <a:r>
                        <a:rPr kumimoji="1" lang="ja-JP" altLang="en-US" sz="1050" b="1" i="0" kern="1200" dirty="0">
                          <a:solidFill>
                            <a:srgbClr val="FFFFFF"/>
                          </a:solidFill>
                          <a:latin typeface="Meiryo" panose="020B0604030504040204" pitchFamily="34" charset="-128"/>
                          <a:ea typeface="Meiryo" panose="020B0604030504040204" pitchFamily="34" charset="-128"/>
                          <a:cs typeface="+mn-cs"/>
                        </a:rPr>
                        <a:t>：</a:t>
                      </a:r>
                      <a:r>
                        <a:rPr kumimoji="1" lang="en-US" altLang="ja-JP" sz="1050" b="1" i="0" kern="1200" dirty="0">
                          <a:solidFill>
                            <a:srgbClr val="FFFFFF"/>
                          </a:solidFill>
                          <a:latin typeface="Meiryo" panose="020B0604030504040204" pitchFamily="34" charset="-128"/>
                          <a:ea typeface="Meiryo" panose="020B0604030504040204" pitchFamily="34" charset="-128"/>
                          <a:cs typeface="+mn-cs"/>
                        </a:rPr>
                        <a:t>9</a:t>
                      </a:r>
                      <a:r>
                        <a:rPr kumimoji="1" lang="ja-JP" altLang="en-US" sz="1050" b="1" i="0" kern="1200" dirty="0">
                          <a:solidFill>
                            <a:srgbClr val="FFFFFF"/>
                          </a:solidFill>
                          <a:latin typeface="Meiryo" panose="020B0604030504040204" pitchFamily="34" charset="-128"/>
                          <a:ea typeface="Meiryo" panose="020B0604030504040204" pitchFamily="34" charset="-128"/>
                          <a:cs typeface="+mn-cs"/>
                        </a:rPr>
                        <a:t>）　</a:t>
                      </a:r>
                      <a:r>
                        <a:rPr kumimoji="1" lang="en-US" altLang="ja-JP" sz="1050" b="1" i="0" kern="1200" dirty="0">
                          <a:solidFill>
                            <a:srgbClr val="FFFFFF"/>
                          </a:solidFill>
                          <a:latin typeface="Meiryo" panose="020B0604030504040204" pitchFamily="34" charset="-128"/>
                          <a:ea typeface="Meiryo" panose="020B0604030504040204" pitchFamily="34" charset="-128"/>
                          <a:cs typeface="+mn-cs"/>
                        </a:rPr>
                        <a:t>SP</a:t>
                      </a:r>
                      <a:endParaRPr kumimoji="1" lang="ja-JP" altLang="en-US" sz="1050"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508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105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Meiryo" panose="020B0604030504040204" pitchFamily="34" charset="-128"/>
                        <a:ea typeface="Meiryo" panose="020B0604030504040204" pitchFamily="34" charset="-128"/>
                        <a:cs typeface="+mn-cs"/>
                      </a:endParaRP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12060797"/>
                  </a:ext>
                </a:extLst>
              </a:tr>
              <a:tr h="4161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広告タイプ</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メインメディアの形式</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/16</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5</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/16</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9</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54898480"/>
                  </a:ext>
                </a:extLst>
              </a:tr>
              <a:tr h="350876">
                <a:tc>
                  <a:txBody>
                    <a:bodyPr/>
                    <a:lstStyle/>
                    <a:p>
                      <a:pPr algn="ctr"/>
                      <a:r>
                        <a:rPr kumimoji="1" lang="ja-JP" altLang="en-US" sz="1050" b="0" kern="1200" dirty="0">
                          <a:solidFill>
                            <a:schemeClr val="bg1"/>
                          </a:solidFill>
                          <a:latin typeface="Meiryo" panose="020B0604030504040204" pitchFamily="34" charset="-128"/>
                          <a:ea typeface="Meiryo" panose="020B0604030504040204" pitchFamily="34" charset="-128"/>
                          <a:cs typeface="+mn-cs"/>
                        </a:rPr>
                        <a:t>バナー</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動画</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/16</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9</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algn="ctr"/>
                      <a:r>
                        <a:rPr lang="en-US" altLang="ja-JP" sz="1050" b="0" i="0" kern="1200" dirty="0">
                          <a:solidFill>
                            <a:srgbClr val="0D0D0D"/>
                          </a:solidFill>
                          <a:latin typeface="Meiryo"/>
                          <a:ea typeface="Meiryo"/>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74522507"/>
                  </a:ext>
                </a:extLst>
              </a:tr>
              <a:tr h="3508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kern="1200" dirty="0">
                          <a:solidFill>
                            <a:srgbClr val="0D0D0D"/>
                          </a:solidFill>
                          <a:latin typeface="Meiryo"/>
                          <a:ea typeface="Meiryo"/>
                          <a:cs typeface="+mn-cs"/>
                        </a:rPr>
                        <a:t>スマートフォン（ウェブ）</a:t>
                      </a:r>
                      <a:r>
                        <a:rPr kumimoji="1" lang="en-US" altLang="ja-JP" sz="1050" b="0" kern="1200" dirty="0">
                          <a:solidFill>
                            <a:schemeClr val="accent4"/>
                          </a:solidFill>
                          <a:latin typeface="Meiryo"/>
                          <a:ea typeface="Meiryo"/>
                          <a:cs typeface="+mn-cs"/>
                        </a:rPr>
                        <a:t>※1</a:t>
                      </a:r>
                      <a:endParaRPr kumimoji="1" lang="ja-JP" altLang="en-US" sz="1050" b="0" kern="1200" dirty="0">
                        <a:solidFill>
                          <a:schemeClr val="accent4"/>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ja-JP" altLang="en-US" sz="1050" kern="1200" dirty="0">
                        <a:solidFill>
                          <a:srgbClr val="FF0000"/>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5087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Yahoo!</a:t>
                      </a:r>
                      <a:r>
                        <a:rPr kumimoji="1" lang="ja-JP" altLang="en-US" sz="1050" b="0" i="0" kern="1200" dirty="0">
                          <a:solidFill>
                            <a:srgbClr val="0D0D0D"/>
                          </a:solidFill>
                          <a:latin typeface="Meiryo"/>
                          <a:ea typeface="Meiryo"/>
                          <a:cs typeface="+mn-cs"/>
                        </a:rPr>
                        <a:t>ファイナンス　トップ</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314208"/>
                  </a:ext>
                </a:extLst>
              </a:tr>
              <a:tr h="35087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rtl="0" eaLnBrk="1" fontAlgn="auto" latinLnBrk="0" hangingPunct="1">
                        <a:lnSpc>
                          <a:spcPct val="100000"/>
                        </a:lnSpc>
                        <a:spcBef>
                          <a:spcPts val="0"/>
                        </a:spcBef>
                        <a:spcAft>
                          <a:spcPts val="0"/>
                        </a:spcAft>
                        <a:buClrTx/>
                        <a:buSzTx/>
                        <a:buFontTx/>
                        <a:buNone/>
                      </a:pPr>
                      <a:r>
                        <a:rPr kumimoji="1" lang="en-US" altLang="ja-JP" sz="1050" kern="1200" dirty="0">
                          <a:solidFill>
                            <a:srgbClr val="0D0D0D"/>
                          </a:solidFill>
                          <a:latin typeface="Meiryo"/>
                          <a:ea typeface="Meiryo"/>
                          <a:cs typeface="+mn-cs"/>
                        </a:rPr>
                        <a:t>Yahoo!</a:t>
                      </a:r>
                      <a:r>
                        <a:rPr kumimoji="1" lang="ja-JP" altLang="en-US" sz="1050" kern="1200" dirty="0">
                          <a:solidFill>
                            <a:srgbClr val="0D0D0D"/>
                          </a:solidFill>
                          <a:latin typeface="Meiryo"/>
                          <a:ea typeface="Meiryo"/>
                          <a:cs typeface="+mn-cs"/>
                        </a:rPr>
                        <a:t>ファイナンスのトップページの上部</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rtl="0" eaLnBrk="1" fontAlgn="auto" latinLnBrk="0" hangingPunct="1">
                        <a:lnSpc>
                          <a:spcPct val="100000"/>
                        </a:lnSpc>
                        <a:spcBef>
                          <a:spcPts val="0"/>
                        </a:spcBef>
                        <a:spcAft>
                          <a:spcPts val="0"/>
                        </a:spcAft>
                        <a:buClrTx/>
                        <a:buSzTx/>
                        <a:buFontTx/>
                        <a:buNone/>
                      </a:pPr>
                      <a:endParaRPr kumimoji="1" lang="ja-JP" altLang="en-US" sz="105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66738162"/>
                  </a:ext>
                </a:extLst>
              </a:tr>
              <a:tr h="3508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zh-TW" sz="1050" kern="1200" dirty="0">
                          <a:solidFill>
                            <a:srgbClr val="0D0D0D"/>
                          </a:solidFill>
                          <a:latin typeface="Meiryo" panose="020B0604030504040204" pitchFamily="34" charset="-128"/>
                          <a:ea typeface="Meiryo" panose="020B0604030504040204" pitchFamily="34" charset="-128"/>
                          <a:cs typeface="+mn-cs"/>
                        </a:rPr>
                        <a:t>7</a:t>
                      </a:r>
                      <a:r>
                        <a:rPr kumimoji="1" lang="zh-TW" altLang="en-US" sz="1050" kern="1200" dirty="0">
                          <a:solidFill>
                            <a:srgbClr val="0D0D0D"/>
                          </a:solidFill>
                          <a:latin typeface="Meiryo" panose="020B0604030504040204" pitchFamily="34" charset="-128"/>
                          <a:ea typeface="Meiryo" panose="020B0604030504040204" pitchFamily="34" charset="-128"/>
                          <a:cs typeface="+mn-cs"/>
                        </a:rPr>
                        <a:t>日間～</a:t>
                      </a:r>
                      <a:r>
                        <a:rPr kumimoji="1" lang="en-US" altLang="zh-TW" sz="1050" kern="1200" dirty="0">
                          <a:solidFill>
                            <a:srgbClr val="0D0D0D"/>
                          </a:solidFill>
                          <a:latin typeface="Meiryo" panose="020B0604030504040204" pitchFamily="34" charset="-128"/>
                          <a:ea typeface="Meiryo" panose="020B0604030504040204" pitchFamily="34" charset="-128"/>
                          <a:cs typeface="+mn-cs"/>
                        </a:rPr>
                        <a:t>31</a:t>
                      </a:r>
                      <a:r>
                        <a:rPr kumimoji="1" lang="zh-TW" altLang="en-US" sz="1050" kern="1200" dirty="0">
                          <a:solidFill>
                            <a:srgbClr val="0D0D0D"/>
                          </a:solidFill>
                          <a:latin typeface="Meiryo" panose="020B0604030504040204" pitchFamily="34" charset="-128"/>
                          <a:ea typeface="Meiryo" panose="020B0604030504040204" pitchFamily="34" charset="-128"/>
                          <a:cs typeface="+mn-cs"/>
                        </a:rPr>
                        <a:t>日間 </a:t>
                      </a:r>
                      <a:r>
                        <a:rPr kumimoji="1" lang="en-US" altLang="zh-TW" sz="1050" kern="1200" dirty="0">
                          <a:solidFill>
                            <a:schemeClr val="accent4"/>
                          </a:solidFill>
                          <a:latin typeface="Meiryo" panose="020B0604030504040204" pitchFamily="34" charset="-128"/>
                          <a:ea typeface="Meiryo" panose="020B0604030504040204" pitchFamily="34" charset="-128"/>
                          <a:cs typeface="+mn-cs"/>
                        </a:rPr>
                        <a:t>※</a:t>
                      </a:r>
                      <a:r>
                        <a:rPr kumimoji="1" lang="en-US" altLang="ja-JP" sz="1050" kern="1200" dirty="0">
                          <a:solidFill>
                            <a:schemeClr val="accent4"/>
                          </a:solidFill>
                          <a:latin typeface="Meiryo" panose="020B0604030504040204" pitchFamily="34" charset="-128"/>
                          <a:ea typeface="Meiryo" panose="020B0604030504040204" pitchFamily="34" charset="-128"/>
                          <a:cs typeface="+mn-cs"/>
                        </a:rPr>
                        <a:t>2</a:t>
                      </a:r>
                      <a:endParaRPr kumimoji="1" lang="en-US" altLang="zh-TW" sz="1050" kern="1200" dirty="0">
                        <a:solidFill>
                          <a:schemeClr val="accent4"/>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en-US" altLang="zh-TW" sz="1050" kern="1200" dirty="0">
                        <a:solidFill>
                          <a:srgbClr val="FF0033"/>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35087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dirty="0" err="1">
                          <a:solidFill>
                            <a:srgbClr val="0D0D0D"/>
                          </a:solidFill>
                          <a:latin typeface="Meiryo"/>
                          <a:ea typeface="Meiryo"/>
                        </a:rPr>
                        <a:t>vimps</a:t>
                      </a:r>
                      <a:r>
                        <a:rPr kumimoji="1" lang="ja-JP" altLang="en-US" sz="1050" dirty="0">
                          <a:solidFill>
                            <a:srgbClr val="0D0D0D"/>
                          </a:solidFill>
                          <a:latin typeface="Meiryo"/>
                          <a:ea typeface="Meiryo"/>
                        </a:rPr>
                        <a:t>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ja-JP" altLang="en-US" sz="1050" dirty="0">
                        <a:solidFill>
                          <a:srgbClr val="0D0D0D"/>
                        </a:solidFill>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443595">
                <a:tc>
                  <a:txBody>
                    <a:bodyPr/>
                    <a:lstStyle/>
                    <a:p>
                      <a:pPr algn="ctr"/>
                      <a:r>
                        <a:rPr kumimoji="1" lang="zh-TW" altLang="en-US" sz="105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900,000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en-US" altLang="ja-JP" sz="1050" kern="1200" dirty="0">
                          <a:solidFill>
                            <a:srgbClr val="0D0D0D"/>
                          </a:solidFill>
                          <a:latin typeface="Meiryo"/>
                          <a:ea typeface="Meiryo"/>
                          <a:cs typeface="+mn-cs"/>
                        </a:rPr>
                        <a:t>1,000,000</a:t>
                      </a:r>
                      <a:r>
                        <a:rPr kumimoji="1" lang="ja-JP" altLang="en-US" sz="1050" kern="1200" dirty="0">
                          <a:solidFill>
                            <a:srgbClr val="0D0D0D"/>
                          </a:solidFill>
                          <a:latin typeface="Meiryo"/>
                          <a:ea typeface="Meiryo"/>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66612101"/>
                  </a:ext>
                </a:extLst>
              </a:tr>
              <a:tr h="44359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kern="1200" dirty="0">
                          <a:solidFill>
                            <a:schemeClr val="bg1"/>
                          </a:solidFill>
                          <a:latin typeface="Meiryo" panose="020B0604030504040204" pitchFamily="34" charset="-128"/>
                          <a:ea typeface="Meiryo" panose="020B0604030504040204" pitchFamily="34" charset="-128"/>
                          <a:cs typeface="+mn-cs"/>
                        </a:rPr>
                        <a:t>基本料金（</a:t>
                      </a:r>
                      <a:r>
                        <a:rPr kumimoji="1" lang="en-US" altLang="ja-JP" sz="1050" b="0" kern="1200" dirty="0" err="1">
                          <a:solidFill>
                            <a:schemeClr val="bg1"/>
                          </a:solidFill>
                          <a:latin typeface="Meiryo" panose="020B0604030504040204" pitchFamily="34" charset="-128"/>
                          <a:ea typeface="Meiryo" panose="020B0604030504040204" pitchFamily="34" charset="-128"/>
                          <a:cs typeface="+mn-cs"/>
                        </a:rPr>
                        <a:t>vCPM</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330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en-US" altLang="ja-JP" sz="1050" kern="1200">
                          <a:solidFill>
                            <a:srgbClr val="0D0D0D"/>
                          </a:solidFill>
                          <a:latin typeface="Meiryo"/>
                          <a:ea typeface="Meiryo"/>
                          <a:cs typeface="+mn-cs"/>
                        </a:rPr>
                        <a:t>396</a:t>
                      </a:r>
                      <a:r>
                        <a:rPr kumimoji="1" lang="ja-JP" altLang="en-US" sz="1050" kern="1200">
                          <a:solidFill>
                            <a:srgbClr val="0D0D0D"/>
                          </a:solidFill>
                          <a:latin typeface="Meiryo"/>
                          <a:ea typeface="Meiryo"/>
                          <a:cs typeface="+mn-cs"/>
                        </a:rPr>
                        <a:t>円</a:t>
                      </a:r>
                      <a:endParaRPr kumimoji="1" lang="ja-JP" altLang="en-US" sz="105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014462905"/>
                  </a:ext>
                </a:extLst>
              </a:tr>
              <a:tr h="35087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想定</a:t>
                      </a:r>
                      <a:r>
                        <a:rPr kumimoji="1" lang="en-US" altLang="ja-JP" sz="1050" b="0" kern="1200" dirty="0" err="1">
                          <a:solidFill>
                            <a:schemeClr val="bg1"/>
                          </a:solidFill>
                          <a:latin typeface="Meiryo" panose="020B0604030504040204" pitchFamily="34" charset="-128"/>
                          <a:ea typeface="Meiryo" panose="020B0604030504040204" pitchFamily="34" charset="-128"/>
                          <a:cs typeface="+mn-cs"/>
                        </a:rPr>
                        <a:t>vimps</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a:t>
                      </a:r>
                      <a:endParaRPr kumimoji="1" lang="ja-JP" altLang="en-US" sz="1050" b="0" i="0" kern="120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en-US" altLang="ja-JP" sz="1050" b="0" i="0" dirty="0">
                          <a:solidFill>
                            <a:srgbClr val="0D0D0D"/>
                          </a:solidFill>
                          <a:latin typeface="Meiryo"/>
                          <a:ea typeface="Meiryo"/>
                        </a:rPr>
                        <a:t>-</a:t>
                      </a:r>
                      <a:endParaRPr kumimoji="1" lang="ja-JP" altLang="en-US" sz="1050" b="0" i="0" dirty="0">
                        <a:solidFill>
                          <a:srgbClr val="0D0D0D"/>
                        </a:solidFill>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88352744"/>
                  </a:ext>
                </a:extLst>
              </a:tr>
            </a:tbl>
          </a:graphicData>
        </a:graphic>
      </p:graphicFrame>
      <p:sp>
        <p:nvSpPr>
          <p:cNvPr id="4" name="円/楕円 23">
            <a:extLst>
              <a:ext uri="{FF2B5EF4-FFF2-40B4-BE49-F238E27FC236}">
                <a16:creationId xmlns:a16="http://schemas.microsoft.com/office/drawing/2014/main" id="{11873F5D-D1F4-121A-BCDF-2BA303B3FAEF}"/>
              </a:ext>
            </a:extLst>
          </p:cNvPr>
          <p:cNvSpPr>
            <a:spLocks noChangeAspect="1"/>
          </p:cNvSpPr>
          <p:nvPr/>
        </p:nvSpPr>
        <p:spPr>
          <a:xfrm>
            <a:off x="6095338" y="1925205"/>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Segoe UI" panose="020B0502040204020203" pitchFamily="34" charset="0"/>
                <a:ea typeface="メイリオ"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endParaRPr>
          </a:p>
        </p:txBody>
      </p:sp>
      <p:sp>
        <p:nvSpPr>
          <p:cNvPr id="5" name="正方形/長方形 4">
            <a:extLst>
              <a:ext uri="{FF2B5EF4-FFF2-40B4-BE49-F238E27FC236}">
                <a16:creationId xmlns:a16="http://schemas.microsoft.com/office/drawing/2014/main" id="{B999329F-E741-0CD6-B5CC-7A1820D48D2F}"/>
              </a:ext>
            </a:extLst>
          </p:cNvPr>
          <p:cNvSpPr/>
          <p:nvPr/>
        </p:nvSpPr>
        <p:spPr>
          <a:xfrm>
            <a:off x="479426" y="5934549"/>
            <a:ext cx="4190250" cy="541687"/>
          </a:xfrm>
          <a:prstGeom prst="rect">
            <a:avLst/>
          </a:prstGeom>
        </p:spPr>
        <p:txBody>
          <a:bodyPr wrap="none" lIns="0" tIns="0" rIns="0" bIns="0" anchor="t">
            <a:spAutoFit/>
          </a:bodyPr>
          <a:lstStyle/>
          <a:p>
            <a:pPr>
              <a:lnSpc>
                <a:spcPct val="110000"/>
              </a:lnSpc>
              <a:defRPr/>
            </a:pPr>
            <a:r>
              <a:rPr kumimoji="0" lang="en-US" altLang="ja-JP" sz="800" kern="0" dirty="0">
                <a:solidFill>
                  <a:srgbClr val="0D0D0D"/>
                </a:solidFill>
                <a:latin typeface="Meiryo"/>
                <a:ea typeface="Meiryo"/>
              </a:rPr>
              <a:t>※</a:t>
            </a:r>
            <a:r>
              <a:rPr kumimoji="0" lang="ja-JP" altLang="en-US" sz="800" kern="0" dirty="0">
                <a:solidFill>
                  <a:srgbClr val="0D0D0D"/>
                </a:solidFill>
                <a:latin typeface="Meiryo"/>
                <a:ea typeface="Meiryo"/>
              </a:rPr>
              <a:t>スマートフォン、</a:t>
            </a:r>
            <a:r>
              <a:rPr kumimoji="0" lang="en-US" sz="800" kern="0" dirty="0">
                <a:solidFill>
                  <a:srgbClr val="0D0D0D"/>
                </a:solidFill>
                <a:latin typeface="Meiryo"/>
                <a:ea typeface="+mn-lt"/>
              </a:rPr>
              <a:t>PC</a:t>
            </a:r>
            <a:r>
              <a:rPr kumimoji="0" lang="ja-JP" sz="800" kern="0" dirty="0">
                <a:solidFill>
                  <a:srgbClr val="0D0D0D"/>
                </a:solidFill>
                <a:latin typeface="Meiryo"/>
                <a:ea typeface="Meiryo"/>
              </a:rPr>
              <a:t>はパソコン、</a:t>
            </a:r>
            <a:r>
              <a:rPr kumimoji="0" lang="en-US" altLang="ja-JP" sz="800" kern="0" dirty="0">
                <a:solidFill>
                  <a:srgbClr val="0D0D0D"/>
                </a:solidFill>
                <a:latin typeface="Meiryo"/>
                <a:ea typeface="+mn-lt"/>
              </a:rPr>
              <a:t>MD</a:t>
            </a:r>
            <a:r>
              <a:rPr kumimoji="0" lang="ja-JP" sz="800" kern="0" dirty="0">
                <a:solidFill>
                  <a:srgbClr val="0D0D0D"/>
                </a:solidFill>
                <a:latin typeface="Meiryo"/>
                <a:ea typeface="Meiryo"/>
              </a:rPr>
              <a:t>はマルチデバイスの略称です。</a:t>
            </a:r>
            <a:r>
              <a:rPr kumimoji="0" lang="ja-JP" altLang="en-US" sz="800" kern="0" dirty="0">
                <a:solidFill>
                  <a:srgbClr val="0D0D0D"/>
                </a:solidFill>
                <a:latin typeface="Meiryo"/>
                <a:ea typeface="Meiryo"/>
              </a:rPr>
              <a:t>　</a:t>
            </a:r>
            <a:endParaRPr lang="en-US" altLang="ja-JP" sz="800" kern="0" dirty="0">
              <a:solidFill>
                <a:srgbClr val="0D0D0D"/>
              </a:solidFill>
              <a:latin typeface="Meiryo"/>
              <a:ea typeface="Meiryo"/>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vCPM</a:t>
            </a:r>
            <a:r>
              <a:rPr kumimoji="0" lang="ja-JP" altLang="en-US" sz="800" kern="0" dirty="0">
                <a:solidFill>
                  <a:srgbClr val="0D0D0D"/>
                </a:solidFill>
                <a:latin typeface="Meiryo"/>
                <a:ea typeface="Meiryo"/>
              </a:rPr>
              <a:t>はビューアブルインプレッション</a:t>
            </a:r>
            <a:r>
              <a:rPr kumimoji="0" lang="en-US" altLang="ja-JP" sz="800" kern="0" dirty="0">
                <a:solidFill>
                  <a:srgbClr val="0D0D0D"/>
                </a:solidFill>
                <a:latin typeface="Meiryo"/>
                <a:ea typeface="Meiryo"/>
              </a:rPr>
              <a:t>1,000</a:t>
            </a:r>
            <a:r>
              <a:rPr kumimoji="0" lang="ja-JP" altLang="en-US" sz="800" kern="0" dirty="0">
                <a:solidFill>
                  <a:srgbClr val="0D0D0D"/>
                </a:solidFill>
                <a:latin typeface="Meiryo"/>
                <a:ea typeface="Meiryo"/>
              </a:rPr>
              <a:t>回あたりにかかる見込み広告費用です。 </a:t>
            </a:r>
            <a:endParaRPr lang="en-US" altLang="ja-JP" sz="800" kern="0" dirty="0">
              <a:solidFill>
                <a:srgbClr val="0D0D0D"/>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vimps</a:t>
            </a:r>
            <a:r>
              <a:rPr kumimoji="0" lang="ja-JP" altLang="en-US" sz="800" kern="0" dirty="0">
                <a:solidFill>
                  <a:srgbClr val="0D0D0D"/>
                </a:solidFill>
                <a:latin typeface="Meiryo"/>
                <a:ea typeface="Meiryo"/>
              </a:rPr>
              <a:t>はビューアブルインプレッションの略称です。</a:t>
            </a:r>
            <a:br>
              <a:rPr lang="en-US" altLang="ja-JP" sz="800" kern="0" dirty="0">
                <a:solidFill>
                  <a:srgbClr val="0D0D0D"/>
                </a:solidFill>
                <a:latin typeface="Meiryo" panose="020B0604030504040204" pitchFamily="34" charset="-128"/>
                <a:ea typeface="Meiryo" panose="020B0604030504040204" pitchFamily="34" charset="-128"/>
              </a:rPr>
            </a:br>
            <a:endParaRPr lang="en-US" altLang="ja-JP" sz="800" kern="0" dirty="0">
              <a:solidFill>
                <a:srgbClr val="0D0D0D"/>
              </a:solidFill>
              <a:latin typeface="Meiryo"/>
              <a:ea typeface="Meiryo"/>
            </a:endParaRPr>
          </a:p>
        </p:txBody>
      </p:sp>
      <p:sp>
        <p:nvSpPr>
          <p:cNvPr id="7" name="正方形/長方形 6">
            <a:extLst>
              <a:ext uri="{FF2B5EF4-FFF2-40B4-BE49-F238E27FC236}">
                <a16:creationId xmlns:a16="http://schemas.microsoft.com/office/drawing/2014/main" id="{C1465894-EF21-08A9-EF02-F98A0A24BEDE}"/>
              </a:ext>
            </a:extLst>
          </p:cNvPr>
          <p:cNvSpPr/>
          <p:nvPr/>
        </p:nvSpPr>
        <p:spPr>
          <a:xfrm>
            <a:off x="5210794" y="5878330"/>
            <a:ext cx="6501780" cy="270843"/>
          </a:xfrm>
          <a:prstGeom prst="rect">
            <a:avLst/>
          </a:prstGeom>
        </p:spPr>
        <p:txBody>
          <a:bodyPr wrap="none" lIns="0" tIns="0" rIns="0" bIns="0" anchor="t">
            <a:spAutoFit/>
          </a:bodyPr>
          <a:lstStyle/>
          <a:p>
            <a:pPr>
              <a:lnSpc>
                <a:spcPct val="110000"/>
              </a:lnSpc>
              <a:defRPr/>
            </a:pPr>
            <a:r>
              <a:rPr kumimoji="0" lang="en-US" altLang="ja-JP" sz="800" kern="0" dirty="0">
                <a:solidFill>
                  <a:schemeClr val="accent4"/>
                </a:solidFill>
                <a:latin typeface="メイリオ" panose="020B0604030504040204" pitchFamily="50" charset="-128"/>
                <a:ea typeface="メイリオ" panose="020B0604030504040204" pitchFamily="50" charset="-128"/>
              </a:rPr>
              <a:t>※1</a:t>
            </a:r>
            <a:r>
              <a:rPr kumimoji="0" lang="ja-JP" altLang="en-US" sz="800" kern="0" dirty="0">
                <a:solidFill>
                  <a:schemeClr val="accent4"/>
                </a:solidFill>
                <a:latin typeface="メイリオ" panose="020B0604030504040204" pitchFamily="50" charset="-128"/>
              </a:rPr>
              <a:t>　アプリでコンテンツが表示された場合にも広告が表示されます。</a:t>
            </a:r>
            <a:endParaRPr kumimoji="0" lang="en-US" altLang="ja-JP" sz="800" kern="0" dirty="0">
              <a:solidFill>
                <a:schemeClr val="accent4"/>
              </a:solidFill>
              <a:latin typeface="メイリオ" panose="020B0604030504040204" pitchFamily="50" charset="-128"/>
            </a:endParaRPr>
          </a:p>
          <a:p>
            <a:pPr>
              <a:lnSpc>
                <a:spcPct val="110000"/>
              </a:lnSpc>
              <a:defRPr/>
            </a:pPr>
            <a:r>
              <a:rPr kumimoji="0" lang="en-US" altLang="ja-JP" sz="800" kern="0" dirty="0">
                <a:solidFill>
                  <a:schemeClr val="accent4"/>
                </a:solidFill>
                <a:latin typeface="メイリオ" panose="020B0604030504040204" pitchFamily="50" charset="-128"/>
                <a:ea typeface="メイリオ" panose="020B0604030504040204" pitchFamily="50" charset="-128"/>
              </a:rPr>
              <a:t>※2</a:t>
            </a:r>
            <a:r>
              <a:rPr kumimoji="0" lang="ja-JP" altLang="en-US" sz="800" kern="0" dirty="0">
                <a:solidFill>
                  <a:schemeClr val="accent4"/>
                </a:solidFill>
                <a:latin typeface="メイリオ" panose="020B0604030504040204" pitchFamily="50" charset="-128"/>
                <a:ea typeface="メイリオ" panose="020B0604030504040204" pitchFamily="50" charset="-128"/>
              </a:rPr>
              <a:t>　</a:t>
            </a:r>
            <a:r>
              <a:rPr kumimoji="0" lang="en-US" altLang="ja-JP" sz="800" kern="0" dirty="0">
                <a:solidFill>
                  <a:schemeClr val="accent4"/>
                </a:solidFill>
                <a:latin typeface="メイリオ" panose="020B0604030504040204" pitchFamily="50" charset="-128"/>
                <a:ea typeface="メイリオ" panose="020B0604030504040204" pitchFamily="50" charset="-128"/>
              </a:rPr>
              <a:t>5</a:t>
            </a:r>
            <a:r>
              <a:rPr kumimoji="0" lang="ja-JP" altLang="en-US" sz="800" kern="0" dirty="0">
                <a:solidFill>
                  <a:schemeClr val="accent4"/>
                </a:solidFill>
                <a:latin typeface="メイリオ" panose="020B0604030504040204" pitchFamily="50" charset="-128"/>
                <a:ea typeface="メイリオ" panose="020B0604030504040204" pitchFamily="50" charset="-128"/>
              </a:rPr>
              <a:t>日間～</a:t>
            </a:r>
            <a:r>
              <a:rPr kumimoji="0" lang="en-US" altLang="ja-JP" sz="800" kern="0" dirty="0">
                <a:solidFill>
                  <a:schemeClr val="accent4"/>
                </a:solidFill>
                <a:latin typeface="メイリオ" panose="020B0604030504040204" pitchFamily="50" charset="-128"/>
                <a:ea typeface="メイリオ" panose="020B0604030504040204" pitchFamily="50" charset="-128"/>
              </a:rPr>
              <a:t>6</a:t>
            </a:r>
            <a:r>
              <a:rPr kumimoji="0" lang="ja-JP" altLang="en-US" sz="800" kern="0" dirty="0">
                <a:solidFill>
                  <a:schemeClr val="accent4"/>
                </a:solidFill>
                <a:latin typeface="メイリオ" panose="020B0604030504040204" pitchFamily="50" charset="-128"/>
                <a:ea typeface="メイリオ" panose="020B0604030504040204" pitchFamily="50" charset="-128"/>
              </a:rPr>
              <a:t>日間での掲載も可能ですが、予約時のシミュレーション</a:t>
            </a:r>
            <a:r>
              <a:rPr kumimoji="0" lang="en-US" altLang="ja-JP" sz="800" kern="0" dirty="0" err="1">
                <a:solidFill>
                  <a:schemeClr val="accent4"/>
                </a:solidFill>
                <a:latin typeface="メイリオ" panose="020B0604030504040204" pitchFamily="50" charset="-128"/>
                <a:ea typeface="メイリオ" panose="020B0604030504040204" pitchFamily="50" charset="-128"/>
              </a:rPr>
              <a:t>vimps</a:t>
            </a:r>
            <a:r>
              <a:rPr kumimoji="0" lang="ja-JP" altLang="en-US" sz="800" kern="0" dirty="0">
                <a:solidFill>
                  <a:schemeClr val="accent4"/>
                </a:solidFill>
                <a:latin typeface="メイリオ" panose="020B0604030504040204" pitchFamily="50" charset="-128"/>
                <a:ea typeface="メイリオ" panose="020B0604030504040204" pitchFamily="50" charset="-128"/>
              </a:rPr>
              <a:t>を下回る場合がありますので、</a:t>
            </a:r>
            <a:r>
              <a:rPr kumimoji="0" lang="en-US" altLang="ja-JP" sz="800" kern="0" dirty="0">
                <a:solidFill>
                  <a:schemeClr val="accent4"/>
                </a:solidFill>
                <a:latin typeface="メイリオ" panose="020B0604030504040204" pitchFamily="50" charset="-128"/>
                <a:ea typeface="メイリオ" panose="020B0604030504040204" pitchFamily="50" charset="-128"/>
              </a:rPr>
              <a:t>7</a:t>
            </a:r>
            <a:r>
              <a:rPr kumimoji="0" lang="ja-JP" altLang="en-US" sz="800" kern="0" dirty="0">
                <a:solidFill>
                  <a:schemeClr val="accent4"/>
                </a:solidFill>
                <a:latin typeface="メイリオ" panose="020B0604030504040204" pitchFamily="50" charset="-128"/>
                <a:ea typeface="メイリオ" panose="020B0604030504040204" pitchFamily="50" charset="-128"/>
              </a:rPr>
              <a:t>日間以上の掲載を推奨します。</a:t>
            </a:r>
          </a:p>
        </p:txBody>
      </p:sp>
      <p:sp>
        <p:nvSpPr>
          <p:cNvPr id="8" name="円/楕円 23">
            <a:extLst>
              <a:ext uri="{FF2B5EF4-FFF2-40B4-BE49-F238E27FC236}">
                <a16:creationId xmlns:a16="http://schemas.microsoft.com/office/drawing/2014/main" id="{DC07DED9-D062-E415-E7B9-5BD2055B1A5A}"/>
              </a:ext>
            </a:extLst>
          </p:cNvPr>
          <p:cNvSpPr>
            <a:spLocks noChangeAspect="1"/>
          </p:cNvSpPr>
          <p:nvPr/>
        </p:nvSpPr>
        <p:spPr>
          <a:xfrm>
            <a:off x="10306552" y="1925205"/>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rPr>
              <a:t>B</a:t>
            </a:r>
            <a:endParaRPr kumimoji="0" lang="ja-JP" altLang="en-US"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4069861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419B52-CC0D-077A-6B2F-5987A05B4992}"/>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0173E1B3-4E95-7184-9E82-73A757B0CD9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Meiryo" panose="020B0604030504040204" pitchFamily="34" charset="-128"/>
                <a:ea typeface="Meiryo" panose="020B0604030504040204" pitchFamily="34" charset="-128"/>
              </a:rPr>
              <a:t>商品スペック</a:t>
            </a:r>
          </a:p>
        </p:txBody>
      </p:sp>
      <p:pic>
        <p:nvPicPr>
          <p:cNvPr id="3" name="図プレースホルダー 7" descr="アイコン&#10;&#10;自動的に生成された説明">
            <a:extLst>
              <a:ext uri="{FF2B5EF4-FFF2-40B4-BE49-F238E27FC236}">
                <a16:creationId xmlns:a16="http://schemas.microsoft.com/office/drawing/2014/main" id="{92749A63-13F9-C0ED-DF8D-23146366BF0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角丸四角形 4">
            <a:extLst>
              <a:ext uri="{FF2B5EF4-FFF2-40B4-BE49-F238E27FC236}">
                <a16:creationId xmlns:a16="http://schemas.microsoft.com/office/drawing/2014/main" id="{A7614534-EE63-70DC-0A0D-E8F77D74BD1E}"/>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7" name="テキスト プレースホルダー 1">
            <a:extLst>
              <a:ext uri="{FF2B5EF4-FFF2-40B4-BE49-F238E27FC236}">
                <a16:creationId xmlns:a16="http://schemas.microsoft.com/office/drawing/2014/main" id="{AC0D969C-800C-677A-164C-D3AD17BCAA2D}"/>
              </a:ext>
            </a:extLst>
          </p:cNvPr>
          <p:cNvSpPr txBox="1">
            <a:spLocks/>
          </p:cNvSpPr>
          <p:nvPr/>
        </p:nvSpPr>
        <p:spPr>
          <a:xfrm>
            <a:off x="3602308" y="280322"/>
            <a:ext cx="6278292"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広告誘導商品／スマートフォン商品</a:t>
            </a:r>
          </a:p>
        </p:txBody>
      </p:sp>
      <p:graphicFrame>
        <p:nvGraphicFramePr>
          <p:cNvPr id="8" name="表 7">
            <a:extLst>
              <a:ext uri="{FF2B5EF4-FFF2-40B4-BE49-F238E27FC236}">
                <a16:creationId xmlns:a16="http://schemas.microsoft.com/office/drawing/2014/main" id="{C7575763-A25A-EDB9-58EC-6DE2033DB311}"/>
              </a:ext>
            </a:extLst>
          </p:cNvPr>
          <p:cNvGraphicFramePr>
            <a:graphicFrameLocks noGrp="1"/>
          </p:cNvGraphicFramePr>
          <p:nvPr>
            <p:extLst>
              <p:ext uri="{D42A27DB-BD31-4B8C-83A1-F6EECF244321}">
                <p14:modId xmlns:p14="http://schemas.microsoft.com/office/powerpoint/2010/main" val="2944266815"/>
              </p:ext>
            </p:extLst>
          </p:nvPr>
        </p:nvGraphicFramePr>
        <p:xfrm>
          <a:off x="339865" y="1073426"/>
          <a:ext cx="11523059" cy="3973386"/>
        </p:xfrm>
        <a:graphic>
          <a:graphicData uri="http://schemas.openxmlformats.org/drawingml/2006/table">
            <a:tbl>
              <a:tblPr firstCol="1" bandRow="1"/>
              <a:tblGrid>
                <a:gridCol w="2245315">
                  <a:extLst>
                    <a:ext uri="{9D8B030D-6E8A-4147-A177-3AD203B41FA5}">
                      <a16:colId xmlns:a16="http://schemas.microsoft.com/office/drawing/2014/main" val="792911817"/>
                    </a:ext>
                  </a:extLst>
                </a:gridCol>
                <a:gridCol w="2781522">
                  <a:extLst>
                    <a:ext uri="{9D8B030D-6E8A-4147-A177-3AD203B41FA5}">
                      <a16:colId xmlns:a16="http://schemas.microsoft.com/office/drawing/2014/main" val="2515137241"/>
                    </a:ext>
                  </a:extLst>
                </a:gridCol>
                <a:gridCol w="3248111">
                  <a:extLst>
                    <a:ext uri="{9D8B030D-6E8A-4147-A177-3AD203B41FA5}">
                      <a16:colId xmlns:a16="http://schemas.microsoft.com/office/drawing/2014/main" val="598637953"/>
                    </a:ext>
                  </a:extLst>
                </a:gridCol>
                <a:gridCol w="3248111">
                  <a:extLst>
                    <a:ext uri="{9D8B030D-6E8A-4147-A177-3AD203B41FA5}">
                      <a16:colId xmlns:a16="http://schemas.microsoft.com/office/drawing/2014/main" val="56015879"/>
                    </a:ext>
                  </a:extLst>
                </a:gridCol>
              </a:tblGrid>
              <a:tr h="39515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panose="020B0604030504040204" pitchFamily="34" charset="-128"/>
                          <a:ea typeface="Meiryo" panose="020B0604030504040204" pitchFamily="34" charset="-128"/>
                          <a:cs typeface="+mn-cs"/>
                        </a:rPr>
                        <a:t>vCPM</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1100" b="1" kern="1200" dirty="0">
                          <a:solidFill>
                            <a:schemeClr val="bg1"/>
                          </a:solidFill>
                          <a:latin typeface="Meiryo" panose="020B0604030504040204" pitchFamily="34" charset="-128"/>
                          <a:ea typeface="Meiryo" panose="020B0604030504040204" pitchFamily="34" charset="-128"/>
                          <a:cs typeface="+mn-cs"/>
                        </a:rPr>
                        <a:t>掛け率</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50" b="1" kern="1200" dirty="0">
                          <a:solidFill>
                            <a:schemeClr val="bg1"/>
                          </a:solidFill>
                          <a:latin typeface="Meiryo" panose="020B0604030504040204" pitchFamily="34" charset="-128"/>
                          <a:ea typeface="Meiryo" panose="020B0604030504040204" pitchFamily="34" charset="-128"/>
                          <a:cs typeface="+mn-cs"/>
                        </a:rPr>
                        <a:t>Yahoo!</a:t>
                      </a:r>
                      <a:r>
                        <a:rPr kumimoji="1" lang="ja-JP" altLang="en-US" sz="1050" b="1" kern="1200" dirty="0">
                          <a:solidFill>
                            <a:schemeClr val="bg1"/>
                          </a:solidFill>
                          <a:latin typeface="Meiryo" panose="020B0604030504040204" pitchFamily="34" charset="-128"/>
                          <a:ea typeface="Meiryo" panose="020B0604030504040204" pitchFamily="34" charset="-128"/>
                          <a:cs typeface="+mn-cs"/>
                        </a:rPr>
                        <a:t>ファイナンス　トップ　</a:t>
                      </a:r>
                      <a:endParaRPr kumimoji="1" lang="en-US" altLang="ja-JP" sz="1050" b="1"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1050" b="1" kern="1200" dirty="0">
                          <a:solidFill>
                            <a:schemeClr val="bg1"/>
                          </a:solidFill>
                          <a:latin typeface="Meiryo" panose="020B0604030504040204" pitchFamily="34" charset="-128"/>
                          <a:ea typeface="Meiryo" panose="020B0604030504040204" pitchFamily="34" charset="-128"/>
                          <a:cs typeface="+mn-cs"/>
                        </a:rPr>
                        <a:t>トップパネル（</a:t>
                      </a:r>
                      <a:r>
                        <a:rPr kumimoji="1" lang="en-US" altLang="ja-JP" sz="1050" b="1" kern="1200" dirty="0">
                          <a:solidFill>
                            <a:schemeClr val="bg1"/>
                          </a:solidFill>
                          <a:latin typeface="Meiryo" panose="020B0604030504040204" pitchFamily="34" charset="-128"/>
                          <a:ea typeface="Meiryo" panose="020B0604030504040204" pitchFamily="34" charset="-128"/>
                          <a:cs typeface="+mn-cs"/>
                        </a:rPr>
                        <a:t>16</a:t>
                      </a:r>
                      <a:r>
                        <a:rPr kumimoji="1" lang="ja-JP" altLang="en-US" sz="1050" b="1" kern="1200" dirty="0">
                          <a:solidFill>
                            <a:schemeClr val="bg1"/>
                          </a:solidFill>
                          <a:latin typeface="Meiryo" panose="020B0604030504040204" pitchFamily="34" charset="-128"/>
                          <a:ea typeface="Meiryo" panose="020B0604030504040204" pitchFamily="34" charset="-128"/>
                          <a:cs typeface="+mn-cs"/>
                        </a:rPr>
                        <a:t>：</a:t>
                      </a:r>
                      <a:r>
                        <a:rPr kumimoji="1" lang="en-US" altLang="ja-JP" sz="1050" b="1" kern="1200" dirty="0">
                          <a:solidFill>
                            <a:schemeClr val="bg1"/>
                          </a:solidFill>
                          <a:latin typeface="Meiryo" panose="020B0604030504040204" pitchFamily="34" charset="-128"/>
                          <a:ea typeface="Meiryo" panose="020B0604030504040204" pitchFamily="34" charset="-128"/>
                          <a:cs typeface="+mn-cs"/>
                        </a:rPr>
                        <a:t>5</a:t>
                      </a:r>
                      <a:r>
                        <a:rPr kumimoji="1" lang="ja-JP" altLang="en-US" sz="1050" b="1" kern="1200" dirty="0">
                          <a:solidFill>
                            <a:schemeClr val="bg1"/>
                          </a:solidFill>
                          <a:latin typeface="Meiryo" panose="020B0604030504040204" pitchFamily="34" charset="-128"/>
                          <a:ea typeface="Meiryo" panose="020B0604030504040204" pitchFamily="34" charset="-128"/>
                          <a:cs typeface="+mn-cs"/>
                        </a:rPr>
                        <a:t>）　</a:t>
                      </a:r>
                      <a:r>
                        <a:rPr kumimoji="1" lang="en-US" altLang="ja-JP" sz="1050" b="1" kern="1200" dirty="0">
                          <a:solidFill>
                            <a:schemeClr val="bg1"/>
                          </a:solidFill>
                          <a:latin typeface="Meiryo" panose="020B0604030504040204" pitchFamily="34" charset="-128"/>
                          <a:ea typeface="Meiryo" panose="020B0604030504040204" pitchFamily="34" charset="-128"/>
                          <a:cs typeface="+mn-cs"/>
                        </a:rPr>
                        <a:t>SP</a:t>
                      </a: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50" b="1" kern="1200" dirty="0">
                          <a:solidFill>
                            <a:schemeClr val="bg1"/>
                          </a:solidFill>
                          <a:latin typeface="Meiryo" panose="020B0604030504040204" pitchFamily="34" charset="-128"/>
                          <a:ea typeface="Meiryo" panose="020B0604030504040204" pitchFamily="34" charset="-128"/>
                          <a:cs typeface="+mn-cs"/>
                        </a:rPr>
                        <a:t>Yahoo!</a:t>
                      </a:r>
                      <a:r>
                        <a:rPr kumimoji="1" lang="ja-JP" altLang="en-US" sz="1050" b="1" kern="1200" dirty="0">
                          <a:solidFill>
                            <a:schemeClr val="bg1"/>
                          </a:solidFill>
                          <a:latin typeface="Meiryo" panose="020B0604030504040204" pitchFamily="34" charset="-128"/>
                          <a:ea typeface="Meiryo" panose="020B0604030504040204" pitchFamily="34" charset="-128"/>
                          <a:cs typeface="+mn-cs"/>
                        </a:rPr>
                        <a:t>ファイナンス　トップ　</a:t>
                      </a:r>
                      <a:endParaRPr kumimoji="1" lang="en-US" altLang="ja-JP" sz="1050" b="1"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1050" b="1" kern="1200" dirty="0">
                          <a:solidFill>
                            <a:schemeClr val="bg1"/>
                          </a:solidFill>
                          <a:latin typeface="Meiryo" panose="020B0604030504040204" pitchFamily="34" charset="-128"/>
                          <a:ea typeface="Meiryo" panose="020B0604030504040204" pitchFamily="34" charset="-128"/>
                          <a:cs typeface="+mn-cs"/>
                        </a:rPr>
                        <a:t>トップパネル（</a:t>
                      </a:r>
                      <a:r>
                        <a:rPr kumimoji="1" lang="en-US" altLang="ja-JP" sz="1050" b="1" kern="1200" dirty="0">
                          <a:solidFill>
                            <a:schemeClr val="bg1"/>
                          </a:solidFill>
                          <a:latin typeface="Meiryo" panose="020B0604030504040204" pitchFamily="34" charset="-128"/>
                          <a:ea typeface="Meiryo" panose="020B0604030504040204" pitchFamily="34" charset="-128"/>
                          <a:cs typeface="+mn-cs"/>
                        </a:rPr>
                        <a:t>16</a:t>
                      </a:r>
                      <a:r>
                        <a:rPr kumimoji="1" lang="ja-JP" altLang="en-US" sz="1050" b="1" kern="1200" dirty="0">
                          <a:solidFill>
                            <a:schemeClr val="bg1"/>
                          </a:solidFill>
                          <a:latin typeface="Meiryo" panose="020B0604030504040204" pitchFamily="34" charset="-128"/>
                          <a:ea typeface="Meiryo" panose="020B0604030504040204" pitchFamily="34" charset="-128"/>
                          <a:cs typeface="+mn-cs"/>
                        </a:rPr>
                        <a:t>：</a:t>
                      </a:r>
                      <a:r>
                        <a:rPr kumimoji="1" lang="en-US" altLang="ja-JP" sz="1050" b="1" kern="1200" dirty="0">
                          <a:solidFill>
                            <a:schemeClr val="bg1"/>
                          </a:solidFill>
                          <a:latin typeface="Meiryo" panose="020B0604030504040204" pitchFamily="34" charset="-128"/>
                          <a:ea typeface="Meiryo" panose="020B0604030504040204" pitchFamily="34" charset="-128"/>
                          <a:cs typeface="+mn-cs"/>
                        </a:rPr>
                        <a:t>9</a:t>
                      </a:r>
                      <a:r>
                        <a:rPr kumimoji="1" lang="ja-JP" altLang="en-US" sz="1050" b="1" kern="1200" dirty="0">
                          <a:solidFill>
                            <a:schemeClr val="bg1"/>
                          </a:solidFill>
                          <a:latin typeface="Meiryo" panose="020B0604030504040204" pitchFamily="34" charset="-128"/>
                          <a:ea typeface="Meiryo" panose="020B0604030504040204" pitchFamily="34" charset="-128"/>
                          <a:cs typeface="+mn-cs"/>
                        </a:rPr>
                        <a:t>）　</a:t>
                      </a:r>
                      <a:r>
                        <a:rPr kumimoji="1" lang="en-US" altLang="ja-JP" sz="1050" b="1" kern="1200" dirty="0">
                          <a:solidFill>
                            <a:schemeClr val="bg1"/>
                          </a:solidFill>
                          <a:latin typeface="Meiryo" panose="020B0604030504040204" pitchFamily="34" charset="-128"/>
                          <a:ea typeface="Meiryo" panose="020B0604030504040204" pitchFamily="34" charset="-128"/>
                          <a:cs typeface="+mn-cs"/>
                        </a:rPr>
                        <a:t>SP</a:t>
                      </a:r>
                      <a:endParaRPr kumimoji="1" lang="ja-JP" altLang="en-US" sz="105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5971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1.2</a:t>
                      </a:r>
                      <a:r>
                        <a:rPr kumimoji="1" lang="ja-JP" altLang="en-US" sz="1100" b="0" dirty="0">
                          <a:solidFill>
                            <a:schemeClr val="bg1"/>
                          </a:solidFill>
                          <a:latin typeface="Meiryo" panose="020B0604030504040204" pitchFamily="34" charset="-128"/>
                          <a:ea typeface="Meiryo" panose="020B0604030504040204" pitchFamily="34" charset="-128"/>
                        </a:rPr>
                        <a:t>倍</a:t>
                      </a:r>
                    </a:p>
                  </a:txBody>
                  <a:tcPr marL="163440" marR="16344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5971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7573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7573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971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26559465"/>
                  </a:ext>
                </a:extLst>
              </a:tr>
              <a:tr h="860866">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イベント）</a:t>
                      </a:r>
                      <a:r>
                        <a:rPr kumimoji="1" lang="en-US" altLang="ja-JP" sz="1100" b="0" kern="1200" dirty="0">
                          <a:solidFill>
                            <a:schemeClr val="bg1"/>
                          </a:solidFill>
                          <a:latin typeface="Meiryo" panose="020B0604030504040204" pitchFamily="34" charset="-128"/>
                          <a:ea typeface="Meiryo" panose="020B0604030504040204" pitchFamily="34" charset="-128"/>
                        </a:rPr>
                        <a:t>※</a:t>
                      </a:r>
                      <a:r>
                        <a:rPr kumimoji="1" lang="ja-JP" altLang="en-US" sz="1100" b="0" kern="1200" dirty="0">
                          <a:solidFill>
                            <a:schemeClr val="bg1"/>
                          </a:solidFill>
                          <a:latin typeface="Meiryo" panose="020B0604030504040204" pitchFamily="34" charset="-128"/>
                          <a:ea typeface="Meiryo" panose="020B0604030504040204" pitchFamily="34" charset="-128"/>
                        </a:rPr>
                        <a:t>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配信：</a:t>
                      </a:r>
                      <a:r>
                        <a:rPr kumimoji="1"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1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1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395151">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オーディエンスリスト（ヤフー提供）</a:t>
                      </a:r>
                      <a:r>
                        <a:rPr kumimoji="1" lang="ja-JP" altLang="en-US" sz="1050" b="0" kern="1200">
                          <a:solidFill>
                            <a:schemeClr val="bg1"/>
                          </a:solidFill>
                          <a:latin typeface="Meiryo" panose="020B0604030504040204" pitchFamily="34" charset="-128"/>
                          <a:ea typeface="Meiryo" panose="020B0604030504040204" pitchFamily="34" charset="-128"/>
                        </a:rPr>
                        <a:t>　</a:t>
                      </a:r>
                      <a:r>
                        <a:rPr kumimoji="1" lang="en-US" altLang="ja-JP" sz="105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（ヤフー提供）</a:t>
                      </a:r>
                      <a:r>
                        <a:rPr kumimoji="1" lang="en-US" altLang="ja-JP" sz="11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5971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9" name="テキスト ボックス 8">
            <a:extLst>
              <a:ext uri="{FF2B5EF4-FFF2-40B4-BE49-F238E27FC236}">
                <a16:creationId xmlns:a16="http://schemas.microsoft.com/office/drawing/2014/main" id="{9D79D120-949F-05F9-B250-9EE723C64A6D}"/>
              </a:ext>
            </a:extLst>
          </p:cNvPr>
          <p:cNvSpPr txBox="1"/>
          <p:nvPr/>
        </p:nvSpPr>
        <p:spPr>
          <a:xfrm>
            <a:off x="1281395" y="5134600"/>
            <a:ext cx="9615206" cy="1641988"/>
          </a:xfrm>
          <a:prstGeom prst="rect">
            <a:avLst/>
          </a:prstGeom>
          <a:noFill/>
        </p:spPr>
        <p:txBody>
          <a:bodyPr wrap="square" lIns="0" tIns="0" rIns="0" bIns="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r>
              <a:rPr kumimoji="1" lang="ja-JP" altLang="en-US"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注意事項</a:t>
            </a:r>
            <a:r>
              <a:rPr kumimoji="1" lang="en-US" altLang="ja-JP"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r>
              <a:rPr kumimoji="1" lang="ja-JP" altLang="en-US"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こちらの商品は、ターゲティング設定不可です。</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※SP</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はスマートフォン、</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PC</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はパソコン、</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MD</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はマルチデバイスの略称です。</a:t>
            </a:r>
            <a:endPar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上記表の「●」がターゲティング設定可になります。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年齢は以下の区分で指定が可能です。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25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30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34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35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39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40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44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45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49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50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54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55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59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60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64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65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69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70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歳以上</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は「基本料金</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ターゲティングごとに設定されている掛け率」（小数点以下切り捨て）によって決定されます。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掛け率の最大値は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倍になります。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例：性別、年齢、オーディエンスリスト（興味関心、購買意向、属性・ライフイベント）を設定した場合、</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1.2</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1.2</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=2.59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倍となりますが、最大値が</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倍のため、</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倍で設定可能となります。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オーディエンスリストを複数選択した場合、</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掛け率は高い方が選択されます。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例：「メディア視聴ターゲティング」</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倍と「ファンターゲティング」</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倍を選択した場合、</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倍が適用されます。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「枠購入型」や「時間帯ジャック購入型」配信商品の場合は、ターゲティング項目ごとの「</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掛け率」を含んだ金額を記載しています。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a:lnSpc>
                <a:spcPct val="110000"/>
              </a:lnSpc>
              <a:defRPr/>
            </a:pPr>
            <a:r>
              <a:rPr lang="en-US" altLang="ja-JP" sz="800" dirty="0">
                <a:solidFill>
                  <a:schemeClr val="bg1">
                    <a:lumMod val="65000"/>
                  </a:schemeClr>
                </a:solidFill>
                <a:latin typeface="メイリオ" panose="020B0604030504040204" pitchFamily="50" charset="-128"/>
                <a:ea typeface="メイリオ" panose="020B0604030504040204" pitchFamily="50" charset="-128"/>
              </a:rPr>
              <a:t>※SP</a:t>
            </a:r>
            <a:r>
              <a:rPr lang="ja-JP" sz="800" dirty="0">
                <a:solidFill>
                  <a:schemeClr val="bg1">
                    <a:lumMod val="65000"/>
                  </a:schemeClr>
                </a:solidFill>
                <a:latin typeface="メイリオ" panose="020B0604030504040204" pitchFamily="50" charset="-128"/>
                <a:ea typeface="メイリオ" panose="020B0604030504040204" pitchFamily="50" charset="-128"/>
              </a:rPr>
              <a:t>はスマートフォン、</a:t>
            </a:r>
            <a:r>
              <a:rPr lang="en-US" altLang="ja-JP" sz="800" dirty="0">
                <a:solidFill>
                  <a:schemeClr val="bg1">
                    <a:lumMod val="65000"/>
                  </a:schemeClr>
                </a:solidFill>
                <a:latin typeface="メイリオ" panose="020B0604030504040204" pitchFamily="50" charset="-128"/>
                <a:ea typeface="メイリオ" panose="020B0604030504040204" pitchFamily="50" charset="-128"/>
              </a:rPr>
              <a:t>PC</a:t>
            </a:r>
            <a:r>
              <a:rPr lang="ja-JP" sz="800" dirty="0">
                <a:solidFill>
                  <a:schemeClr val="bg1">
                    <a:lumMod val="65000"/>
                  </a:schemeClr>
                </a:solidFill>
                <a:latin typeface="メイリオ" panose="020B0604030504040204" pitchFamily="50" charset="-128"/>
                <a:ea typeface="メイリオ" panose="020B0604030504040204" pitchFamily="50" charset="-128"/>
              </a:rPr>
              <a:t>はパソコン、</a:t>
            </a:r>
            <a:r>
              <a:rPr lang="en-US" altLang="ja-JP" sz="800" dirty="0">
                <a:solidFill>
                  <a:schemeClr val="bg1">
                    <a:lumMod val="65000"/>
                  </a:schemeClr>
                </a:solidFill>
                <a:latin typeface="メイリオ" panose="020B0604030504040204" pitchFamily="50" charset="-128"/>
                <a:ea typeface="メイリオ" panose="020B0604030504040204" pitchFamily="50" charset="-128"/>
              </a:rPr>
              <a:t>MD</a:t>
            </a:r>
            <a:r>
              <a:rPr lang="ja-JP" sz="800" dirty="0">
                <a:solidFill>
                  <a:schemeClr val="bg1">
                    <a:lumMod val="65000"/>
                  </a:schemeClr>
                </a:solidFill>
                <a:latin typeface="メイリオ" panose="020B0604030504040204" pitchFamily="50" charset="-128"/>
                <a:ea typeface="メイリオ" panose="020B0604030504040204" pitchFamily="50" charset="-128"/>
              </a:rPr>
              <a:t>はマルチデバイスの略称です。</a:t>
            </a:r>
            <a:endParaRPr lang="ja-JP" dirty="0">
              <a:solidFill>
                <a:schemeClr val="bg1">
                  <a:lumMod val="65000"/>
                </a:schemeClr>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オーディエンスリストの詳細は、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Yahoo!</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広告ヘルプを参照してください。</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https://ads-help.yahoo-net.jp/s/article/H000044833?language=ja</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12491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プレースホルダー 10">
            <a:extLst>
              <a:ext uri="{FF2B5EF4-FFF2-40B4-BE49-F238E27FC236}">
                <a16:creationId xmlns:a16="http://schemas.microsoft.com/office/drawing/2014/main" id="{83FBD00F-77AA-93C7-31A2-FA74AFB2399E}"/>
              </a:ext>
            </a:extLst>
          </p:cNvPr>
          <p:cNvPicPr>
            <a:picLocks noGrp="1" noChangeAspect="1"/>
          </p:cNvPicPr>
          <p:nvPr>
            <p:ph type="pic" sz="quarter" idx="15"/>
          </p:nvPr>
        </p:nvPicPr>
        <p:blipFill>
          <a:blip r:embed="rId2"/>
          <a:srcRect t="137" b="137"/>
          <a:stretch/>
        </p:blipFill>
        <p:spPr>
          <a:solidFill>
            <a:srgbClr val="FFFFFF"/>
          </a:solidFill>
        </p:spPr>
      </p:pic>
      <p:sp>
        <p:nvSpPr>
          <p:cNvPr id="3" name="テキスト プレースホルダー 2">
            <a:extLst>
              <a:ext uri="{FF2B5EF4-FFF2-40B4-BE49-F238E27FC236}">
                <a16:creationId xmlns:a16="http://schemas.microsoft.com/office/drawing/2014/main" id="{24A29292-73BA-9A2F-5F05-E36BF8F774FB}"/>
              </a:ext>
            </a:extLst>
          </p:cNvPr>
          <p:cNvSpPr>
            <a:spLocks noGrp="1"/>
          </p:cNvSpPr>
          <p:nvPr>
            <p:ph type="body" sz="quarter" idx="19"/>
          </p:nvPr>
        </p:nvSpPr>
        <p:spPr/>
        <p:txBody>
          <a:bodyPr/>
          <a:lstStyle/>
          <a:p>
            <a:r>
              <a:rPr lang="ja-JP" altLang="en-US" dirty="0"/>
              <a:t>概要</a:t>
            </a:r>
            <a:endParaRPr kumimoji="1" lang="ja-JP" altLang="en-US" dirty="0"/>
          </a:p>
        </p:txBody>
      </p:sp>
      <p:sp>
        <p:nvSpPr>
          <p:cNvPr id="8" name="テキスト プレースホルダー 7">
            <a:extLst>
              <a:ext uri="{FF2B5EF4-FFF2-40B4-BE49-F238E27FC236}">
                <a16:creationId xmlns:a16="http://schemas.microsoft.com/office/drawing/2014/main" id="{E674F640-62D4-F9A0-1F1C-08F19ECDCC0B}"/>
              </a:ext>
            </a:extLst>
          </p:cNvPr>
          <p:cNvSpPr>
            <a:spLocks noGrp="1"/>
          </p:cNvSpPr>
          <p:nvPr>
            <p:ph type="body" sz="quarter" idx="20"/>
          </p:nvPr>
        </p:nvSpPr>
        <p:spPr/>
        <p:txBody>
          <a:bodyPr/>
          <a:lstStyle/>
          <a:p>
            <a:r>
              <a:rPr lang="en-US" altLang="ja-JP" dirty="0"/>
              <a:t>01</a:t>
            </a:r>
            <a:endParaRPr lang="ja-JP" altLang="en-US"/>
          </a:p>
        </p:txBody>
      </p:sp>
    </p:spTree>
    <p:extLst>
      <p:ext uri="{BB962C8B-B14F-4D97-AF65-F5344CB8AC3E}">
        <p14:creationId xmlns:p14="http://schemas.microsoft.com/office/powerpoint/2010/main" val="2615347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1A32F4-5FA5-C53A-3497-A64BA96D965C}"/>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873E3BFE-818B-67B7-2D9D-2B9859EA41D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Meiryo" panose="020B0604030504040204" pitchFamily="34" charset="-128"/>
                <a:ea typeface="Meiryo" panose="020B0604030504040204" pitchFamily="34" charset="-128"/>
              </a:rPr>
              <a:t>商品スペック</a:t>
            </a:r>
          </a:p>
        </p:txBody>
      </p:sp>
      <p:pic>
        <p:nvPicPr>
          <p:cNvPr id="3" name="図プレースホルダー 7" descr="アイコン&#10;&#10;自動的に生成された説明">
            <a:extLst>
              <a:ext uri="{FF2B5EF4-FFF2-40B4-BE49-F238E27FC236}">
                <a16:creationId xmlns:a16="http://schemas.microsoft.com/office/drawing/2014/main" id="{DD2DC8D4-00D4-84B9-95C7-C4B9398D935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0" name="テキスト プレースホルダー 1">
            <a:extLst>
              <a:ext uri="{FF2B5EF4-FFF2-40B4-BE49-F238E27FC236}">
                <a16:creationId xmlns:a16="http://schemas.microsoft.com/office/drawing/2014/main" id="{84E9234C-FF92-6E52-D643-7C6D964C8BCB}"/>
              </a:ext>
            </a:extLst>
          </p:cNvPr>
          <p:cNvSpPr txBox="1">
            <a:spLocks/>
          </p:cNvSpPr>
          <p:nvPr/>
        </p:nvSpPr>
        <p:spPr>
          <a:xfrm>
            <a:off x="3507058" y="252000"/>
            <a:ext cx="3913223"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zh-TW" altLang="en-US" dirty="0">
                <a:solidFill>
                  <a:srgbClr val="00003E"/>
                </a:solidFill>
                <a:latin typeface="メイリオ" panose="020B0604030504040204" pitchFamily="50" charset="-128"/>
                <a:ea typeface="メイリオ" panose="020B0604030504040204" pitchFamily="50" charset="-128"/>
              </a:rPr>
              <a:t>広告誘導商品／</a:t>
            </a:r>
            <a:r>
              <a:rPr lang="en-US" altLang="ja-JP" dirty="0">
                <a:solidFill>
                  <a:srgbClr val="00003E"/>
                </a:solidFill>
                <a:latin typeface="メイリオ" panose="020B0604030504040204" pitchFamily="50" charset="-128"/>
                <a:ea typeface="メイリオ" panose="020B0604030504040204" pitchFamily="50" charset="-128"/>
              </a:rPr>
              <a:t>PC</a:t>
            </a:r>
            <a:r>
              <a:rPr lang="ja-JP" altLang="en-US" dirty="0">
                <a:solidFill>
                  <a:srgbClr val="00003E"/>
                </a:solidFill>
                <a:latin typeface="メイリオ" panose="020B0604030504040204" pitchFamily="50" charset="-128"/>
                <a:ea typeface="メイリオ" panose="020B0604030504040204" pitchFamily="50" charset="-128"/>
              </a:rPr>
              <a:t>商品</a:t>
            </a:r>
          </a:p>
        </p:txBody>
      </p:sp>
      <p:sp>
        <p:nvSpPr>
          <p:cNvPr id="11" name="角丸四角形 4">
            <a:extLst>
              <a:ext uri="{FF2B5EF4-FFF2-40B4-BE49-F238E27FC236}">
                <a16:creationId xmlns:a16="http://schemas.microsoft.com/office/drawing/2014/main" id="{FBD2D45D-7403-8874-538C-0404D46E9E21}"/>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5" name="正方形/長方形 14">
            <a:extLst>
              <a:ext uri="{FF2B5EF4-FFF2-40B4-BE49-F238E27FC236}">
                <a16:creationId xmlns:a16="http://schemas.microsoft.com/office/drawing/2014/main" id="{C517D089-B99A-80A8-8721-CE8F948BB686}"/>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2" name="正方形/長方形 1">
            <a:extLst>
              <a:ext uri="{FF2B5EF4-FFF2-40B4-BE49-F238E27FC236}">
                <a16:creationId xmlns:a16="http://schemas.microsoft.com/office/drawing/2014/main" id="{B3FF53D9-DD4E-C1EE-204B-89B5B9D14EFD}"/>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コンテンツページは予告なく変更されることがあります。</a:t>
            </a:r>
          </a:p>
        </p:txBody>
      </p:sp>
      <p:sp>
        <p:nvSpPr>
          <p:cNvPr id="4" name="テキスト ボックス 3">
            <a:extLst>
              <a:ext uri="{FF2B5EF4-FFF2-40B4-BE49-F238E27FC236}">
                <a16:creationId xmlns:a16="http://schemas.microsoft.com/office/drawing/2014/main" id="{270EE579-C919-2A6A-F9C9-61438EF3473E}"/>
              </a:ext>
            </a:extLst>
          </p:cNvPr>
          <p:cNvSpPr txBox="1"/>
          <p:nvPr/>
        </p:nvSpPr>
        <p:spPr>
          <a:xfrm>
            <a:off x="623154" y="5990974"/>
            <a:ext cx="8989036" cy="417807"/>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・入稿規定（</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web</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https://ads-help.yahoo-net.jp/s/article/H000044930?language=ja</a:t>
            </a:r>
            <a:endParaRPr kumimoji="0" lang="en-US" altLang="ja-JP" sz="900" kern="0" dirty="0">
              <a:solidFill>
                <a:srgbClr val="000000">
                  <a:lumMod val="65000"/>
                  <a:lumOff val="35000"/>
                </a:srgbClr>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
        <p:nvSpPr>
          <p:cNvPr id="5" name="角丸四角形 27">
            <a:extLst>
              <a:ext uri="{FF2B5EF4-FFF2-40B4-BE49-F238E27FC236}">
                <a16:creationId xmlns:a16="http://schemas.microsoft.com/office/drawing/2014/main" id="{7017AC04-39A5-99B0-A47D-FA429BA115C4}"/>
              </a:ext>
            </a:extLst>
          </p:cNvPr>
          <p:cNvSpPr/>
          <p:nvPr/>
        </p:nvSpPr>
        <p:spPr>
          <a:xfrm>
            <a:off x="3849843" y="1302959"/>
            <a:ext cx="4452156" cy="544698"/>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トップインパクト プライムディスプレイ ダブル</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p>
        </p:txBody>
      </p:sp>
      <p:sp>
        <p:nvSpPr>
          <p:cNvPr id="7" name="円/楕円 28">
            <a:extLst>
              <a:ext uri="{FF2B5EF4-FFF2-40B4-BE49-F238E27FC236}">
                <a16:creationId xmlns:a16="http://schemas.microsoft.com/office/drawing/2014/main" id="{DA3038D6-4D77-047E-A5F7-CC035B599903}"/>
              </a:ext>
            </a:extLst>
          </p:cNvPr>
          <p:cNvSpPr>
            <a:spLocks noChangeAspect="1"/>
          </p:cNvSpPr>
          <p:nvPr/>
        </p:nvSpPr>
        <p:spPr>
          <a:xfrm>
            <a:off x="3616712" y="1321719"/>
            <a:ext cx="466262" cy="466262"/>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C</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cxnSp>
        <p:nvCxnSpPr>
          <p:cNvPr id="8" name="コネクタ: カギ線 7">
            <a:extLst>
              <a:ext uri="{FF2B5EF4-FFF2-40B4-BE49-F238E27FC236}">
                <a16:creationId xmlns:a16="http://schemas.microsoft.com/office/drawing/2014/main" id="{CBD5F74E-2781-B4C9-3407-80A688B3FCD5}"/>
              </a:ext>
            </a:extLst>
          </p:cNvPr>
          <p:cNvCxnSpPr>
            <a:cxnSpLocks/>
            <a:stCxn id="5" idx="3"/>
            <a:endCxn id="9" idx="3"/>
          </p:cNvCxnSpPr>
          <p:nvPr/>
        </p:nvCxnSpPr>
        <p:spPr>
          <a:xfrm flipH="1">
            <a:off x="7878085" y="1575308"/>
            <a:ext cx="423914" cy="2148150"/>
          </a:xfrm>
          <a:prstGeom prst="bentConnector3">
            <a:avLst>
              <a:gd name="adj1" fmla="val -5392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9" name="図 8" descr="グラフィカル ユーザー インターフェイス, テキスト, アプリケーション&#10;&#10;自動的に生成された説明">
            <a:extLst>
              <a:ext uri="{FF2B5EF4-FFF2-40B4-BE49-F238E27FC236}">
                <a16:creationId xmlns:a16="http://schemas.microsoft.com/office/drawing/2014/main" id="{B2974676-C35E-0749-F773-CA95C4D30E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1342" y="2079853"/>
            <a:ext cx="3526743" cy="3287210"/>
          </a:xfrm>
          <a:prstGeom prst="rect">
            <a:avLst/>
          </a:prstGeom>
        </p:spPr>
      </p:pic>
    </p:spTree>
    <p:extLst>
      <p:ext uri="{BB962C8B-B14F-4D97-AF65-F5344CB8AC3E}">
        <p14:creationId xmlns:p14="http://schemas.microsoft.com/office/powerpoint/2010/main" val="7853960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72361-D474-6549-CE90-DBFFCE7B352E}"/>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C784F942-A0A8-65AE-5731-8DB3F86A6683}"/>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Meiryo" panose="020B0604030504040204" pitchFamily="34" charset="-128"/>
                <a:ea typeface="Meiryo" panose="020B0604030504040204" pitchFamily="34" charset="-128"/>
              </a:rPr>
              <a:t>商品スペック</a:t>
            </a:r>
          </a:p>
        </p:txBody>
      </p:sp>
      <p:pic>
        <p:nvPicPr>
          <p:cNvPr id="3" name="図プレースホルダー 7" descr="アイコン&#10;&#10;自動的に生成された説明">
            <a:extLst>
              <a:ext uri="{FF2B5EF4-FFF2-40B4-BE49-F238E27FC236}">
                <a16:creationId xmlns:a16="http://schemas.microsoft.com/office/drawing/2014/main" id="{87EF882A-4AAC-9127-A078-DAB956E5053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0" name="テキスト プレースホルダー 1">
            <a:extLst>
              <a:ext uri="{FF2B5EF4-FFF2-40B4-BE49-F238E27FC236}">
                <a16:creationId xmlns:a16="http://schemas.microsoft.com/office/drawing/2014/main" id="{679E909E-8F6A-8C82-C351-CB3141BEB4F4}"/>
              </a:ext>
            </a:extLst>
          </p:cNvPr>
          <p:cNvSpPr txBox="1">
            <a:spLocks/>
          </p:cNvSpPr>
          <p:nvPr/>
        </p:nvSpPr>
        <p:spPr>
          <a:xfrm>
            <a:off x="3507058" y="252000"/>
            <a:ext cx="3913223"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zh-TW" altLang="en-US" dirty="0">
                <a:solidFill>
                  <a:srgbClr val="00003E"/>
                </a:solidFill>
                <a:latin typeface="メイリオ" panose="020B0604030504040204" pitchFamily="50" charset="-128"/>
                <a:ea typeface="メイリオ" panose="020B0604030504040204" pitchFamily="50" charset="-128"/>
              </a:rPr>
              <a:t>広告誘導商品／</a:t>
            </a:r>
            <a:r>
              <a:rPr lang="en-US" altLang="ja-JP" dirty="0">
                <a:solidFill>
                  <a:srgbClr val="00003E"/>
                </a:solidFill>
                <a:latin typeface="メイリオ" panose="020B0604030504040204" pitchFamily="50" charset="-128"/>
                <a:ea typeface="メイリオ" panose="020B0604030504040204" pitchFamily="50" charset="-128"/>
              </a:rPr>
              <a:t>PC</a:t>
            </a:r>
            <a:r>
              <a:rPr lang="ja-JP" altLang="en-US" dirty="0">
                <a:solidFill>
                  <a:srgbClr val="00003E"/>
                </a:solidFill>
                <a:latin typeface="メイリオ" panose="020B0604030504040204" pitchFamily="50" charset="-128"/>
                <a:ea typeface="メイリオ" panose="020B0604030504040204" pitchFamily="50" charset="-128"/>
              </a:rPr>
              <a:t>商品</a:t>
            </a:r>
          </a:p>
        </p:txBody>
      </p:sp>
      <p:sp>
        <p:nvSpPr>
          <p:cNvPr id="11" name="角丸四角形 4">
            <a:extLst>
              <a:ext uri="{FF2B5EF4-FFF2-40B4-BE49-F238E27FC236}">
                <a16:creationId xmlns:a16="http://schemas.microsoft.com/office/drawing/2014/main" id="{3FE6151C-CEFD-91A1-0F67-A467C19AC569}"/>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2" name="正方形/長方形 11">
            <a:extLst>
              <a:ext uri="{FF2B5EF4-FFF2-40B4-BE49-F238E27FC236}">
                <a16:creationId xmlns:a16="http://schemas.microsoft.com/office/drawing/2014/main" id="{1ABE1312-77EE-6E0D-1CE0-90B8BEA564DE}"/>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コンテンツページは予告なく変更されることがあります。</a:t>
            </a:r>
          </a:p>
        </p:txBody>
      </p:sp>
      <p:sp>
        <p:nvSpPr>
          <p:cNvPr id="13" name="テキスト ボックス 12">
            <a:extLst>
              <a:ext uri="{FF2B5EF4-FFF2-40B4-BE49-F238E27FC236}">
                <a16:creationId xmlns:a16="http://schemas.microsoft.com/office/drawing/2014/main" id="{791FAA64-14FD-A9C0-BC20-EBF336CF2319}"/>
              </a:ext>
            </a:extLst>
          </p:cNvPr>
          <p:cNvSpPr txBox="1"/>
          <p:nvPr/>
        </p:nvSpPr>
        <p:spPr>
          <a:xfrm>
            <a:off x="623154" y="5990974"/>
            <a:ext cx="8989036" cy="251607"/>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・入稿規定（</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web</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hlinkClick r:id="rId3"/>
              </a:rPr>
              <a:t>https://ads-help.yahoo-net.jp/s/article/H000044930?language=ja</a:t>
            </a:r>
            <a:endPar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cxnSp>
        <p:nvCxnSpPr>
          <p:cNvPr id="14" name="コネクタ: カギ線 13">
            <a:extLst>
              <a:ext uri="{FF2B5EF4-FFF2-40B4-BE49-F238E27FC236}">
                <a16:creationId xmlns:a16="http://schemas.microsoft.com/office/drawing/2014/main" id="{0AF6C2F7-F3C4-3376-5AD5-8010CB5FA825}"/>
              </a:ext>
            </a:extLst>
          </p:cNvPr>
          <p:cNvCxnSpPr>
            <a:cxnSpLocks/>
          </p:cNvCxnSpPr>
          <p:nvPr/>
        </p:nvCxnSpPr>
        <p:spPr>
          <a:xfrm flipH="1">
            <a:off x="11469735" y="1780579"/>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角丸四角形 27">
            <a:extLst>
              <a:ext uri="{FF2B5EF4-FFF2-40B4-BE49-F238E27FC236}">
                <a16:creationId xmlns:a16="http://schemas.microsoft.com/office/drawing/2014/main" id="{6514FBE2-4740-7B57-55DF-E4FFB45871FD}"/>
              </a:ext>
            </a:extLst>
          </p:cNvPr>
          <p:cNvSpPr/>
          <p:nvPr/>
        </p:nvSpPr>
        <p:spPr>
          <a:xfrm>
            <a:off x="731066" y="1489234"/>
            <a:ext cx="2985824" cy="544698"/>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バナー</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/6</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5</a:t>
            </a:r>
          </a:p>
        </p:txBody>
      </p:sp>
      <p:sp>
        <p:nvSpPr>
          <p:cNvPr id="17" name="円/楕円 28">
            <a:extLst>
              <a:ext uri="{FF2B5EF4-FFF2-40B4-BE49-F238E27FC236}">
                <a16:creationId xmlns:a16="http://schemas.microsoft.com/office/drawing/2014/main" id="{579EA21D-912A-C138-C603-48E0ECF44FD3}"/>
              </a:ext>
            </a:extLst>
          </p:cNvPr>
          <p:cNvSpPr>
            <a:spLocks noChangeAspect="1"/>
          </p:cNvSpPr>
          <p:nvPr/>
        </p:nvSpPr>
        <p:spPr>
          <a:xfrm>
            <a:off x="452985" y="1528452"/>
            <a:ext cx="466262" cy="466262"/>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rgbClr val="FFFFFF"/>
                </a:solidFill>
                <a:latin typeface="Meiryo" panose="020B0604030504040204" pitchFamily="34" charset="-128"/>
                <a:ea typeface="Meiryo" panose="020B0604030504040204" pitchFamily="34" charset="-128"/>
                <a:cs typeface="Segoe UI" panose="020B0502040204020203" pitchFamily="34" charset="0"/>
              </a:rPr>
              <a:t>D</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8" name="角丸四角形 27">
            <a:extLst>
              <a:ext uri="{FF2B5EF4-FFF2-40B4-BE49-F238E27FC236}">
                <a16:creationId xmlns:a16="http://schemas.microsoft.com/office/drawing/2014/main" id="{584882B7-5757-9B88-61DD-70C4A10F67D3}"/>
              </a:ext>
            </a:extLst>
          </p:cNvPr>
          <p:cNvSpPr/>
          <p:nvPr/>
        </p:nvSpPr>
        <p:spPr>
          <a:xfrm>
            <a:off x="4704026" y="1489234"/>
            <a:ext cx="2985824" cy="544698"/>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バナー</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/1</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1</a:t>
            </a:r>
          </a:p>
        </p:txBody>
      </p:sp>
      <p:sp>
        <p:nvSpPr>
          <p:cNvPr id="19" name="円/楕円 28">
            <a:extLst>
              <a:ext uri="{FF2B5EF4-FFF2-40B4-BE49-F238E27FC236}">
                <a16:creationId xmlns:a16="http://schemas.microsoft.com/office/drawing/2014/main" id="{48D03A71-75EE-9BD3-C0B4-6D2821994422}"/>
              </a:ext>
            </a:extLst>
          </p:cNvPr>
          <p:cNvSpPr>
            <a:spLocks noChangeAspect="1"/>
          </p:cNvSpPr>
          <p:nvPr/>
        </p:nvSpPr>
        <p:spPr>
          <a:xfrm>
            <a:off x="4521199" y="1517631"/>
            <a:ext cx="466262" cy="466262"/>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rgbClr val="FFFFFF"/>
                </a:solidFill>
                <a:latin typeface="Meiryo" panose="020B0604030504040204" pitchFamily="34" charset="-128"/>
                <a:ea typeface="Meiryo" panose="020B0604030504040204" pitchFamily="34" charset="-128"/>
                <a:cs typeface="Segoe UI" panose="020B0502040204020203" pitchFamily="34" charset="0"/>
              </a:rPr>
              <a:t>E</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20" name="角丸四角形 27">
            <a:extLst>
              <a:ext uri="{FF2B5EF4-FFF2-40B4-BE49-F238E27FC236}">
                <a16:creationId xmlns:a16="http://schemas.microsoft.com/office/drawing/2014/main" id="{2C1ACE67-2C5C-9AE7-ABB1-0DFD4C6E6862}"/>
              </a:ext>
            </a:extLst>
          </p:cNvPr>
          <p:cNvSpPr/>
          <p:nvPr/>
        </p:nvSpPr>
        <p:spPr>
          <a:xfrm>
            <a:off x="8702234" y="1517631"/>
            <a:ext cx="2789235" cy="544698"/>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バナー</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画像</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/1</a:t>
            </a:r>
            <a:r>
              <a:rPr kumimoji="1" lang="ja-JP" altLang="en-US"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1" lang="en-US" altLang="ja-JP" sz="12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2</a:t>
            </a:r>
          </a:p>
        </p:txBody>
      </p:sp>
      <p:sp>
        <p:nvSpPr>
          <p:cNvPr id="21" name="円/楕円 28">
            <a:extLst>
              <a:ext uri="{FF2B5EF4-FFF2-40B4-BE49-F238E27FC236}">
                <a16:creationId xmlns:a16="http://schemas.microsoft.com/office/drawing/2014/main" id="{00D2078C-B3A4-110B-D3E1-5ABE08E71C64}"/>
              </a:ext>
            </a:extLst>
          </p:cNvPr>
          <p:cNvSpPr>
            <a:spLocks noChangeAspect="1"/>
          </p:cNvSpPr>
          <p:nvPr/>
        </p:nvSpPr>
        <p:spPr>
          <a:xfrm>
            <a:off x="8469103" y="1524817"/>
            <a:ext cx="466262" cy="466262"/>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b="1" dirty="0">
                <a:solidFill>
                  <a:srgbClr val="FFFFFF"/>
                </a:solidFill>
                <a:latin typeface="Meiryo" panose="020B0604030504040204" pitchFamily="34" charset="-128"/>
                <a:ea typeface="Meiryo" panose="020B0604030504040204" pitchFamily="34" charset="-128"/>
                <a:cs typeface="Segoe UI" panose="020B0502040204020203" pitchFamily="34" charset="0"/>
              </a:rPr>
              <a:t>F</a:t>
            </a:r>
            <a:endParaRPr kumimoji="1" lang="ja-JP" altLang="en-US" sz="1800" b="1" i="0" u="none" strike="noStrike" kern="120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cxnSp>
        <p:nvCxnSpPr>
          <p:cNvPr id="22" name="コネクタ: カギ線 21">
            <a:extLst>
              <a:ext uri="{FF2B5EF4-FFF2-40B4-BE49-F238E27FC236}">
                <a16:creationId xmlns:a16="http://schemas.microsoft.com/office/drawing/2014/main" id="{BB086604-E5BA-B0B9-FBCA-D08B1749E94F}"/>
              </a:ext>
            </a:extLst>
          </p:cNvPr>
          <p:cNvCxnSpPr>
            <a:cxnSpLocks/>
          </p:cNvCxnSpPr>
          <p:nvPr/>
        </p:nvCxnSpPr>
        <p:spPr>
          <a:xfrm flipH="1">
            <a:off x="7659731" y="1773955"/>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コネクタ: カギ線 22">
            <a:extLst>
              <a:ext uri="{FF2B5EF4-FFF2-40B4-BE49-F238E27FC236}">
                <a16:creationId xmlns:a16="http://schemas.microsoft.com/office/drawing/2014/main" id="{8831B94F-F5B5-6EAA-3C82-6FC9110A48A1}"/>
              </a:ext>
            </a:extLst>
          </p:cNvPr>
          <p:cNvCxnSpPr>
            <a:cxnSpLocks/>
          </p:cNvCxnSpPr>
          <p:nvPr/>
        </p:nvCxnSpPr>
        <p:spPr>
          <a:xfrm flipH="1">
            <a:off x="3696929" y="1789980"/>
            <a:ext cx="43467" cy="2038486"/>
          </a:xfrm>
          <a:prstGeom prst="bentConnector3">
            <a:avLst>
              <a:gd name="adj1" fmla="val -525916"/>
            </a:avLst>
          </a:prstGeom>
          <a:ln w="12700">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4" name="図 23" descr="グラフィカル ユーザー インターフェイス, アプリケーション&#10;&#10;自動的に生成された説明">
            <a:extLst>
              <a:ext uri="{FF2B5EF4-FFF2-40B4-BE49-F238E27FC236}">
                <a16:creationId xmlns:a16="http://schemas.microsoft.com/office/drawing/2014/main" id="{4D0CEBA1-AD5B-9AC9-95C9-A2BD67AE64C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40213" y="2282697"/>
            <a:ext cx="2985823" cy="3261802"/>
          </a:xfrm>
          <a:prstGeom prst="rect">
            <a:avLst/>
          </a:prstGeom>
        </p:spPr>
      </p:pic>
      <p:pic>
        <p:nvPicPr>
          <p:cNvPr id="25" name="図 24" descr="グラフィカル ユーザー インターフェイス, アプリケーション&#10;&#10;自動的に生成された説明">
            <a:extLst>
              <a:ext uri="{FF2B5EF4-FFF2-40B4-BE49-F238E27FC236}">
                <a16:creationId xmlns:a16="http://schemas.microsoft.com/office/drawing/2014/main" id="{B985733D-347D-EE5F-1E3C-0C8D94C065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1066" y="2282697"/>
            <a:ext cx="2968063" cy="3242400"/>
          </a:xfrm>
          <a:prstGeom prst="rect">
            <a:avLst/>
          </a:prstGeom>
        </p:spPr>
      </p:pic>
      <p:pic>
        <p:nvPicPr>
          <p:cNvPr id="26" name="図 25" descr="グラフィカル ユーザー インターフェイス, テキスト, アプリケーション&#10;&#10;自動的に生成された説明">
            <a:extLst>
              <a:ext uri="{FF2B5EF4-FFF2-40B4-BE49-F238E27FC236}">
                <a16:creationId xmlns:a16="http://schemas.microsoft.com/office/drawing/2014/main" id="{EE2767A8-C97C-1BEC-EE95-46C761FE6D5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82449" y="2311094"/>
            <a:ext cx="2971264" cy="3245896"/>
          </a:xfrm>
          <a:prstGeom prst="rect">
            <a:avLst/>
          </a:prstGeom>
        </p:spPr>
      </p:pic>
    </p:spTree>
    <p:extLst>
      <p:ext uri="{BB962C8B-B14F-4D97-AF65-F5344CB8AC3E}">
        <p14:creationId xmlns:p14="http://schemas.microsoft.com/office/powerpoint/2010/main" val="37093047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51EF59-9221-E2CC-D716-CB80D0D3CEB0}"/>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0B109721-EDC6-9CFF-2297-FCD39C130A2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Meiryo" panose="020B0604030504040204" pitchFamily="34" charset="-128"/>
                <a:ea typeface="Meiryo" panose="020B0604030504040204" pitchFamily="34" charset="-128"/>
              </a:rPr>
              <a:t>商品スペック</a:t>
            </a:r>
          </a:p>
        </p:txBody>
      </p:sp>
      <p:pic>
        <p:nvPicPr>
          <p:cNvPr id="3" name="図プレースホルダー 7" descr="アイコン&#10;&#10;自動的に生成された説明">
            <a:extLst>
              <a:ext uri="{FF2B5EF4-FFF2-40B4-BE49-F238E27FC236}">
                <a16:creationId xmlns:a16="http://schemas.microsoft.com/office/drawing/2014/main" id="{92D3DA01-6D3A-0C3B-3692-E91217CCA45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0" name="テキスト プレースホルダー 1">
            <a:extLst>
              <a:ext uri="{FF2B5EF4-FFF2-40B4-BE49-F238E27FC236}">
                <a16:creationId xmlns:a16="http://schemas.microsoft.com/office/drawing/2014/main" id="{45199C93-8101-16DE-5B90-5F17F1F57FC4}"/>
              </a:ext>
            </a:extLst>
          </p:cNvPr>
          <p:cNvSpPr txBox="1">
            <a:spLocks/>
          </p:cNvSpPr>
          <p:nvPr/>
        </p:nvSpPr>
        <p:spPr>
          <a:xfrm>
            <a:off x="3507058" y="252000"/>
            <a:ext cx="3913223"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zh-TW" altLang="en-US" dirty="0">
                <a:solidFill>
                  <a:srgbClr val="00003E"/>
                </a:solidFill>
                <a:latin typeface="メイリオ" panose="020B0604030504040204" pitchFamily="50" charset="-128"/>
                <a:ea typeface="メイリオ" panose="020B0604030504040204" pitchFamily="50" charset="-128"/>
              </a:rPr>
              <a:t>広告誘導商品／</a:t>
            </a:r>
            <a:r>
              <a:rPr lang="en-US" altLang="ja-JP" dirty="0">
                <a:solidFill>
                  <a:srgbClr val="00003E"/>
                </a:solidFill>
                <a:latin typeface="メイリオ" panose="020B0604030504040204" pitchFamily="50" charset="-128"/>
                <a:ea typeface="メイリオ" panose="020B0604030504040204" pitchFamily="50" charset="-128"/>
              </a:rPr>
              <a:t>PC</a:t>
            </a:r>
            <a:r>
              <a:rPr lang="ja-JP" altLang="en-US" dirty="0">
                <a:solidFill>
                  <a:srgbClr val="00003E"/>
                </a:solidFill>
                <a:latin typeface="メイリオ" panose="020B0604030504040204" pitchFamily="50" charset="-128"/>
                <a:ea typeface="メイリオ" panose="020B0604030504040204" pitchFamily="50" charset="-128"/>
              </a:rPr>
              <a:t>商品</a:t>
            </a:r>
          </a:p>
        </p:txBody>
      </p:sp>
      <p:sp>
        <p:nvSpPr>
          <p:cNvPr id="11" name="角丸四角形 4">
            <a:extLst>
              <a:ext uri="{FF2B5EF4-FFF2-40B4-BE49-F238E27FC236}">
                <a16:creationId xmlns:a16="http://schemas.microsoft.com/office/drawing/2014/main" id="{CC9C3651-E170-2619-15C1-A58CC66F0F2D}"/>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lvl="0" algn="ctr" eaLnBrk="1" fontAlgn="auto" hangingPunct="1">
              <a:spcBef>
                <a:spcPts val="0"/>
              </a:spcBef>
              <a:spcAft>
                <a:spcPts val="0"/>
              </a:spcAft>
              <a:defRPr/>
            </a:pPr>
            <a:r>
              <a:rPr lang="ja-JP" altLang="en-US" sz="1200" b="1" dirty="0">
                <a:solidFill>
                  <a:srgbClr val="00003E"/>
                </a:solidFill>
                <a:latin typeface="Meiryo" panose="020B0604030504040204" pitchFamily="34" charset="-128"/>
                <a:ea typeface="Meiryo" panose="020B0604030504040204" pitchFamily="34" charset="-128"/>
              </a:rPr>
              <a:t>商品一覧</a:t>
            </a:r>
          </a:p>
        </p:txBody>
      </p:sp>
      <p:graphicFrame>
        <p:nvGraphicFramePr>
          <p:cNvPr id="9" name="表 8">
            <a:extLst>
              <a:ext uri="{FF2B5EF4-FFF2-40B4-BE49-F238E27FC236}">
                <a16:creationId xmlns:a16="http://schemas.microsoft.com/office/drawing/2014/main" id="{93902749-3339-47D2-E118-6A411E948C7F}"/>
              </a:ext>
            </a:extLst>
          </p:cNvPr>
          <p:cNvGraphicFramePr>
            <a:graphicFrameLocks noGrp="1"/>
          </p:cNvGraphicFramePr>
          <p:nvPr>
            <p:extLst>
              <p:ext uri="{D42A27DB-BD31-4B8C-83A1-F6EECF244321}">
                <p14:modId xmlns:p14="http://schemas.microsoft.com/office/powerpoint/2010/main" val="2251554443"/>
              </p:ext>
            </p:extLst>
          </p:nvPr>
        </p:nvGraphicFramePr>
        <p:xfrm>
          <a:off x="339865" y="950120"/>
          <a:ext cx="11507578" cy="4797536"/>
        </p:xfrm>
        <a:graphic>
          <a:graphicData uri="http://schemas.openxmlformats.org/drawingml/2006/table">
            <a:tbl>
              <a:tblPr firstCol="1" bandRow="1"/>
              <a:tblGrid>
                <a:gridCol w="3126816">
                  <a:extLst>
                    <a:ext uri="{9D8B030D-6E8A-4147-A177-3AD203B41FA5}">
                      <a16:colId xmlns:a16="http://schemas.microsoft.com/office/drawing/2014/main" val="792911817"/>
                    </a:ext>
                  </a:extLst>
                </a:gridCol>
                <a:gridCol w="4049486">
                  <a:extLst>
                    <a:ext uri="{9D8B030D-6E8A-4147-A177-3AD203B41FA5}">
                      <a16:colId xmlns:a16="http://schemas.microsoft.com/office/drawing/2014/main" val="1525620392"/>
                    </a:ext>
                  </a:extLst>
                </a:gridCol>
                <a:gridCol w="4331276">
                  <a:extLst>
                    <a:ext uri="{9D8B030D-6E8A-4147-A177-3AD203B41FA5}">
                      <a16:colId xmlns:a16="http://schemas.microsoft.com/office/drawing/2014/main" val="1979556630"/>
                    </a:ext>
                  </a:extLst>
                </a:gridCol>
              </a:tblGrid>
              <a:tr h="55096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i="0" dirty="0">
                          <a:solidFill>
                            <a:schemeClr val="bg1"/>
                          </a:solidFill>
                          <a:latin typeface="Meiryo" panose="020B0604030504040204" pitchFamily="34" charset="-128"/>
                          <a:ea typeface="Meiryo" panose="020B0604030504040204" pitchFamily="34" charset="-128"/>
                        </a:rPr>
                        <a:t>商品名</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1050" b="1" i="0" dirty="0">
                          <a:solidFill>
                            <a:schemeClr val="bg1"/>
                          </a:solidFill>
                          <a:latin typeface="Meiryo" panose="020B0604030504040204" pitchFamily="34" charset="-128"/>
                          <a:ea typeface="Meiryo" panose="020B0604030504040204" pitchFamily="34" charset="-128"/>
                        </a:rPr>
                        <a:t>Yahoo!</a:t>
                      </a:r>
                      <a:r>
                        <a:rPr kumimoji="1" lang="ja-JP" altLang="en-US" sz="1050" b="1" i="0" dirty="0">
                          <a:solidFill>
                            <a:schemeClr val="bg1"/>
                          </a:solidFill>
                          <a:latin typeface="Meiryo" panose="020B0604030504040204" pitchFamily="34" charset="-128"/>
                          <a:ea typeface="Meiryo" panose="020B0604030504040204" pitchFamily="34" charset="-128"/>
                        </a:rPr>
                        <a:t>ファイナンス　トップ　</a:t>
                      </a:r>
                      <a:endParaRPr kumimoji="1" lang="en-US" altLang="ja-JP" sz="1050" b="1" i="0" dirty="0">
                        <a:solidFill>
                          <a:schemeClr val="bg1"/>
                        </a:solidFill>
                        <a:latin typeface="Meiryo" panose="020B0604030504040204" pitchFamily="34" charset="-128"/>
                        <a:ea typeface="Meiryo" panose="020B0604030504040204" pitchFamily="34" charset="-128"/>
                      </a:endParaRPr>
                    </a:p>
                    <a:p>
                      <a:pPr algn="ctr"/>
                      <a:r>
                        <a:rPr kumimoji="1" lang="ja-JP" altLang="en-US" sz="1050" b="1" i="0" dirty="0">
                          <a:solidFill>
                            <a:schemeClr val="bg1"/>
                          </a:solidFill>
                          <a:latin typeface="Meiryo" panose="020B0604030504040204" pitchFamily="34" charset="-128"/>
                          <a:ea typeface="Meiryo" panose="020B0604030504040204" pitchFamily="34" charset="-128"/>
                        </a:rPr>
                        <a:t>トップインパクト　プライムディスプレイ　ダブルサイズ　</a:t>
                      </a:r>
                      <a:r>
                        <a:rPr kumimoji="1" lang="en-US" altLang="ja-JP" sz="1050" b="1" i="0" dirty="0">
                          <a:solidFill>
                            <a:schemeClr val="bg1"/>
                          </a:solidFill>
                          <a:latin typeface="Meiryo" panose="020B0604030504040204" pitchFamily="34" charset="-128"/>
                          <a:ea typeface="Meiryo" panose="020B0604030504040204" pitchFamily="34" charset="-128"/>
                        </a:rPr>
                        <a:t>PC</a:t>
                      </a: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a:r>
                        <a:rPr kumimoji="1" lang="en-US" altLang="ja-JP" sz="1050" b="1" i="0" kern="1200">
                          <a:solidFill>
                            <a:schemeClr val="bg1"/>
                          </a:solidFill>
                          <a:latin typeface="Meiryo" panose="020B0604030504040204" pitchFamily="34" charset="-128"/>
                          <a:ea typeface="Meiryo" panose="020B0604030504040204" pitchFamily="34" charset="-128"/>
                          <a:cs typeface="+mn-cs"/>
                        </a:rPr>
                        <a:t>Yahoo!</a:t>
                      </a:r>
                      <a:r>
                        <a:rPr kumimoji="1" lang="ja-JP" altLang="en-US" sz="1050" b="1" i="0" kern="1200">
                          <a:solidFill>
                            <a:schemeClr val="bg1"/>
                          </a:solidFill>
                          <a:latin typeface="Meiryo" panose="020B0604030504040204" pitchFamily="34" charset="-128"/>
                          <a:ea typeface="Meiryo" panose="020B0604030504040204" pitchFamily="34" charset="-128"/>
                          <a:cs typeface="+mn-cs"/>
                        </a:rPr>
                        <a:t>ファイナンス　トップ</a:t>
                      </a:r>
                    </a:p>
                    <a:p>
                      <a:pPr algn="ctr"/>
                      <a:r>
                        <a:rPr kumimoji="1" lang="ja-JP" altLang="en-US" sz="1050" b="1" i="0" kern="1200">
                          <a:solidFill>
                            <a:schemeClr val="bg1"/>
                          </a:solidFill>
                          <a:latin typeface="Meiryo" panose="020B0604030504040204" pitchFamily="34" charset="-128"/>
                          <a:ea typeface="Meiryo" panose="020B0604030504040204" pitchFamily="34" charset="-128"/>
                          <a:cs typeface="+mn-cs"/>
                        </a:rPr>
                        <a:t>　プライムディスプレイ　</a:t>
                      </a:r>
                      <a:r>
                        <a:rPr kumimoji="1" lang="en-US" altLang="ja-JP" sz="1050" b="1" i="0" kern="1200">
                          <a:solidFill>
                            <a:schemeClr val="bg1"/>
                          </a:solidFill>
                          <a:latin typeface="Meiryo" panose="020B0604030504040204" pitchFamily="34" charset="-128"/>
                          <a:ea typeface="Meiryo" panose="020B0604030504040204" pitchFamily="34" charset="-128"/>
                          <a:cs typeface="+mn-cs"/>
                        </a:rPr>
                        <a:t>PC</a:t>
                      </a:r>
                      <a:endParaRPr kumimoji="1" lang="en-US" altLang="ja-JP" sz="1050" b="1" i="0" kern="1200" dirty="0">
                        <a:solidFill>
                          <a:schemeClr val="bg1"/>
                        </a:solidFill>
                        <a:latin typeface="Meiryo" panose="020B0604030504040204" pitchFamily="34" charset="-128"/>
                        <a:ea typeface="Meiryo" panose="020B0604030504040204" pitchFamily="34" charset="-128"/>
                        <a:cs typeface="+mn-cs"/>
                      </a:endParaRPr>
                    </a:p>
                  </a:txBody>
                  <a:tcPr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2954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1050" b="0" i="0" kern="1200" dirty="0">
                        <a:solidFill>
                          <a:schemeClr val="bg1"/>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12060797"/>
                  </a:ext>
                </a:extLst>
              </a:tr>
              <a:tr h="46072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i="0" kern="1200" dirty="0">
                          <a:solidFill>
                            <a:schemeClr val="bg1"/>
                          </a:solidFill>
                          <a:latin typeface="Meiryo" panose="020B0604030504040204" pitchFamily="34" charset="-128"/>
                          <a:ea typeface="Meiryo" panose="020B0604030504040204" pitchFamily="34" charset="-128"/>
                          <a:cs typeface="+mn-cs"/>
                        </a:rPr>
                        <a:t>広告タイプ</a:t>
                      </a:r>
                      <a:r>
                        <a:rPr kumimoji="1" lang="en-US" altLang="ja-JP" sz="1050" b="0" i="0" kern="1200" dirty="0">
                          <a:solidFill>
                            <a:schemeClr val="bg1"/>
                          </a:solidFill>
                          <a:latin typeface="Meiryo" panose="020B0604030504040204" pitchFamily="34" charset="-128"/>
                          <a:ea typeface="Meiryo" panose="020B0604030504040204" pitchFamily="34" charset="-128"/>
                          <a:cs typeface="+mn-cs"/>
                        </a:rPr>
                        <a:t>/</a:t>
                      </a:r>
                      <a:r>
                        <a:rPr kumimoji="1" lang="ja-JP" altLang="en-US" sz="1050" b="0" i="0" kern="1200" dirty="0">
                          <a:solidFill>
                            <a:schemeClr val="bg1"/>
                          </a:solidFill>
                          <a:latin typeface="Meiryo" panose="020B0604030504040204" pitchFamily="34" charset="-128"/>
                          <a:ea typeface="Meiryo" panose="020B0604030504040204" pitchFamily="34" charset="-128"/>
                          <a:cs typeface="+mn-cs"/>
                        </a:rPr>
                        <a:t>メインメディアの形式</a:t>
                      </a:r>
                      <a:r>
                        <a:rPr kumimoji="1" lang="en-US" altLang="ja-JP" sz="1050" b="0" i="0" kern="1200" dirty="0">
                          <a:solidFill>
                            <a:schemeClr val="bg1"/>
                          </a:solidFill>
                          <a:latin typeface="Meiryo" panose="020B0604030504040204" pitchFamily="34" charset="-128"/>
                          <a:ea typeface="Meiryo" panose="020B0604030504040204" pitchFamily="34" charset="-128"/>
                          <a:cs typeface="+mn-cs"/>
                        </a:rPr>
                        <a:t>/</a:t>
                      </a:r>
                    </a:p>
                    <a:p>
                      <a:pPr algn="ctr"/>
                      <a:r>
                        <a:rPr kumimoji="1" lang="ja-JP" altLang="en-US" sz="1050" b="0" i="0" kern="1200" dirty="0">
                          <a:solidFill>
                            <a:schemeClr val="bg1"/>
                          </a:solidFill>
                          <a:latin typeface="Meiryo" panose="020B0604030504040204" pitchFamily="34" charset="-128"/>
                          <a:ea typeface="Meiryo" panose="020B0604030504040204" pitchFamily="34" charset="-128"/>
                          <a:cs typeface="+mn-cs"/>
                        </a:rPr>
                        <a:t>アスペクト比</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トップインパクト </a:t>
                      </a: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プライムディスプレイ ダブル</a:t>
                      </a: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画像</a:t>
                      </a: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バナー</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画像</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/6</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5           </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バナー</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画像</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               </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バナー</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画像</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 </a:t>
                      </a:r>
                    </a:p>
                  </a:txBody>
                  <a:tcPr marT="72000" marB="36000" anchor="ctr">
                    <a:lnL w="12700" cap="flat" cmpd="sng" algn="ctr">
                      <a:solidFill>
                        <a:schemeClr val="bg1"/>
                      </a:solidFill>
                      <a:prstDash val="solid"/>
                      <a:round/>
                      <a:headEnd type="none" w="med" len="med"/>
                      <a:tailEnd type="none" w="med" len="med"/>
                    </a:lnL>
                    <a:lnR w="6350" cap="flat" cmpd="sng" algn="ctr">
                      <a:noFill/>
                      <a:prstDash val="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44076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1050" b="0" kern="1200" dirty="0">
                          <a:solidFill>
                            <a:schemeClr val="bg1"/>
                          </a:solidFill>
                          <a:latin typeface="Meiryo" panose="020B0604030504040204" pitchFamily="34" charset="-128"/>
                          <a:ea typeface="Meiryo" panose="020B0604030504040204" pitchFamily="34" charset="-128"/>
                          <a:cs typeface="+mn-cs"/>
                        </a:rPr>
                        <a:t>バナー</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動画</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/16</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9</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広告　</a:t>
                      </a:r>
                      <a:endParaRPr kumimoji="1" lang="en-US" altLang="ja-JP" sz="1050" b="0"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1050" b="0" kern="1200" dirty="0">
                          <a:solidFill>
                            <a:schemeClr val="bg1"/>
                          </a:solidFill>
                          <a:latin typeface="Meiryo" panose="020B0604030504040204" pitchFamily="34" charset="-128"/>
                          <a:ea typeface="Meiryo" panose="020B0604030504040204" pitchFamily="34" charset="-128"/>
                          <a:cs typeface="+mn-cs"/>
                        </a:rPr>
                        <a:t>タップ後の動作</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kern="1200" dirty="0">
                          <a:solidFill>
                            <a:srgbClr val="0D0D0D"/>
                          </a:solidFill>
                          <a:latin typeface="Meiryo" panose="020B0604030504040204" pitchFamily="34" charset="-128"/>
                          <a:ea typeface="Meiryo" panose="020B0604030504040204" pitchFamily="34" charset="-128"/>
                          <a:cs typeface="+mn-cs"/>
                        </a:rPr>
                        <a:t>-</a:t>
                      </a: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en-US" altLang="ja-JP" sz="900" kern="1200" dirty="0">
                        <a:solidFill>
                          <a:srgbClr val="0D0D0D"/>
                        </a:solidFill>
                        <a:latin typeface="Meiryo" panose="020B0604030504040204" pitchFamily="34" charset="-128"/>
                        <a:ea typeface="Meiryo" panose="020B0604030504040204" pitchFamily="34" charset="-128"/>
                        <a:cs typeface="+mn-cs"/>
                      </a:endParaRPr>
                    </a:p>
                  </a:txBody>
                  <a:tcPr marL="0" marR="0" marT="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93594562"/>
                  </a:ext>
                </a:extLst>
              </a:tr>
              <a:tr h="2954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i="0" kern="1200" dirty="0">
                          <a:solidFill>
                            <a:schemeClr val="bg1"/>
                          </a:solidFill>
                          <a:latin typeface="Meiryo" panose="020B0604030504040204" pitchFamily="34" charset="-128"/>
                          <a:ea typeface="Meiryo" panose="020B0604030504040204" pitchFamily="34" charset="-128"/>
                          <a:cs typeface="+mn-cs"/>
                        </a:rPr>
                        <a:t>デバイス</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PC</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23420">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n-cs"/>
                        </a:rPr>
                        <a:t>掲載面</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ファイナンス　トップ</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314208"/>
                  </a:ext>
                </a:extLst>
              </a:tr>
              <a:tr h="457754">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n-cs"/>
                        </a:rPr>
                        <a:t>掲載場所</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900" b="0" i="0" kern="1200" dirty="0">
                          <a:solidFill>
                            <a:srgbClr val="0D0D0D"/>
                          </a:solidFill>
                          <a:latin typeface="メイリオ" panose="020B0604030504040204" pitchFamily="50" charset="-128"/>
                          <a:ea typeface="メイリオ" panose="020B0604030504040204" pitchFamily="50" charset="-128"/>
                          <a:cs typeface="+mn-cs"/>
                        </a:rPr>
                        <a:t>ファイナンスのトップページ全体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noProof="0">
                          <a:solidFill>
                            <a:srgbClr val="0D0D0D"/>
                          </a:solidFill>
                          <a:latin typeface="メイリオ" panose="020B0604030504040204" pitchFamily="50" charset="-128"/>
                          <a:ea typeface="メイリオ" panose="020B0604030504040204" pitchFamily="50" charset="-128"/>
                          <a:cs typeface="+mn-cs"/>
                        </a:rPr>
                        <a:t>Yahoo!</a:t>
                      </a:r>
                      <a:r>
                        <a:rPr kumimoji="1" lang="ja-JP" altLang="en-US" sz="900" b="0" i="0" kern="1200" noProof="0">
                          <a:solidFill>
                            <a:srgbClr val="0D0D0D"/>
                          </a:solidFill>
                          <a:latin typeface="メイリオ" panose="020B0604030504040204" pitchFamily="50" charset="-128"/>
                          <a:ea typeface="メイリオ" panose="020B0604030504040204" pitchFamily="50" charset="-128"/>
                          <a:cs typeface="+mn-cs"/>
                        </a:rPr>
                        <a:t>ファイナンスのトップページ</a:t>
                      </a:r>
                      <a:endParaRPr kumimoji="1" lang="ja-JP" altLang="en-US" sz="900" b="0" i="0" kern="1200" noProof="0" dirty="0">
                        <a:solidFill>
                          <a:srgbClr val="0D0D0D"/>
                        </a:solidFill>
                        <a:latin typeface="メイリオ" panose="020B0604030504040204" pitchFamily="50" charset="-128"/>
                        <a:ea typeface="メイリオ" panose="020B0604030504040204" pitchFamily="50"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66738162"/>
                  </a:ext>
                </a:extLst>
              </a:tr>
              <a:tr h="2954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i="0" kern="1200" dirty="0">
                          <a:solidFill>
                            <a:schemeClr val="bg1"/>
                          </a:solidFill>
                          <a:latin typeface="Meiryo" panose="020B0604030504040204" pitchFamily="34" charset="-128"/>
                          <a:ea typeface="Meiryo" panose="020B0604030504040204" pitchFamily="34" charset="-128"/>
                          <a:cs typeface="+mn-cs"/>
                        </a:rPr>
                        <a:t>購入期間</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900" b="0" i="0" kern="1200" dirty="0">
                          <a:solidFill>
                            <a:srgbClr val="0D0D0D"/>
                          </a:solidFill>
                          <a:latin typeface="Meiryo" panose="020B0604030504040204" pitchFamily="34" charset="-128"/>
                          <a:ea typeface="Meiryo" panose="020B0604030504040204" pitchFamily="34" charset="-128"/>
                          <a:cs typeface="+mn-cs"/>
                        </a:rPr>
                        <a:t>7</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a:t>
                      </a:r>
                      <a:r>
                        <a:rPr kumimoji="1" lang="en-US" altLang="zh-TW" sz="900" b="0" i="0" kern="1200" dirty="0">
                          <a:solidFill>
                            <a:srgbClr val="0D0D0D"/>
                          </a:solidFill>
                          <a:latin typeface="Meiryo" panose="020B0604030504040204" pitchFamily="34" charset="-128"/>
                          <a:ea typeface="Meiryo" panose="020B0604030504040204" pitchFamily="34" charset="-128"/>
                          <a:cs typeface="+mn-cs"/>
                        </a:rPr>
                        <a:t>31</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 </a:t>
                      </a:r>
                      <a:r>
                        <a:rPr kumimoji="1" lang="en-US" altLang="zh-TW" sz="900" b="0" i="0" kern="1200" dirty="0">
                          <a:solidFill>
                            <a:schemeClr val="accent4"/>
                          </a:solidFill>
                          <a:latin typeface="Meiryo" panose="020B0604030504040204" pitchFamily="34" charset="-128"/>
                          <a:ea typeface="Meiryo" panose="020B0604030504040204" pitchFamily="34" charset="-128"/>
                          <a:cs typeface="+mn-cs"/>
                        </a:rPr>
                        <a:t>※1</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900" b="0" i="0" kern="1200" dirty="0">
                          <a:solidFill>
                            <a:srgbClr val="0D0D0D"/>
                          </a:solidFill>
                          <a:latin typeface="Meiryo" panose="020B0604030504040204" pitchFamily="34" charset="-128"/>
                          <a:ea typeface="Meiryo" panose="020B0604030504040204" pitchFamily="34" charset="-128"/>
                          <a:cs typeface="+mn-cs"/>
                        </a:rPr>
                        <a:t>5</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a:t>
                      </a:r>
                      <a:r>
                        <a:rPr kumimoji="1" lang="en-US" altLang="zh-TW" sz="900" b="0" i="0" kern="1200" dirty="0">
                          <a:solidFill>
                            <a:srgbClr val="0D0D0D"/>
                          </a:solidFill>
                          <a:latin typeface="Meiryo" panose="020B0604030504040204" pitchFamily="34" charset="-128"/>
                          <a:ea typeface="Meiryo" panose="020B0604030504040204" pitchFamily="34" charset="-128"/>
                          <a:cs typeface="+mn-cs"/>
                        </a:rPr>
                        <a:t>31</a:t>
                      </a:r>
                      <a:r>
                        <a:rPr kumimoji="1" lang="zh-TW" altLang="en-US" sz="900" b="0" i="0" kern="1200" dirty="0">
                          <a:solidFill>
                            <a:srgbClr val="0D0D0D"/>
                          </a:solidFill>
                          <a:latin typeface="Meiryo" panose="020B0604030504040204" pitchFamily="34" charset="-128"/>
                          <a:ea typeface="Meiryo" panose="020B0604030504040204" pitchFamily="34" charset="-128"/>
                          <a:cs typeface="+mn-cs"/>
                        </a:rPr>
                        <a:t>日間 </a:t>
                      </a:r>
                      <a:r>
                        <a:rPr kumimoji="1" lang="en-US" altLang="zh-TW" sz="900" b="0" i="0" kern="1200" dirty="0">
                          <a:solidFill>
                            <a:schemeClr val="accent4"/>
                          </a:solidFill>
                          <a:latin typeface="Meiryo" panose="020B0604030504040204" pitchFamily="34" charset="-128"/>
                          <a:ea typeface="Meiryo" panose="020B0604030504040204" pitchFamily="34" charset="-128"/>
                          <a:cs typeface="+mn-cs"/>
                        </a:rPr>
                        <a:t>※2</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2954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i="0" kern="1200" dirty="0">
                          <a:solidFill>
                            <a:schemeClr val="bg1"/>
                          </a:solidFill>
                          <a:latin typeface="Meiryo" panose="020B0604030504040204" pitchFamily="34" charset="-128"/>
                          <a:ea typeface="Meiryo" panose="020B0604030504040204" pitchFamily="34" charset="-128"/>
                          <a:cs typeface="+mn-cs"/>
                        </a:rPr>
                        <a:t>料金タイプ</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err="1">
                          <a:solidFill>
                            <a:srgbClr val="0D0D0D"/>
                          </a:solidFill>
                          <a:latin typeface="Meiryo"/>
                          <a:ea typeface="Meiryo"/>
                          <a:cs typeface="+mn-cs"/>
                        </a:rPr>
                        <a:t>vimps</a:t>
                      </a:r>
                      <a:r>
                        <a:rPr kumimoji="1" lang="ja-JP" altLang="en-US" sz="900" b="0" i="0" kern="1200" dirty="0">
                          <a:solidFill>
                            <a:srgbClr val="0D0D0D"/>
                          </a:solidFill>
                          <a:latin typeface="Meiryo"/>
                          <a:ea typeface="Meiryo"/>
                          <a:cs typeface="+mn-cs"/>
                        </a:rPr>
                        <a:t>購入型</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900" b="0" i="0" kern="1200" dirty="0">
                        <a:solidFill>
                          <a:srgbClr val="0D0D0D"/>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2954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i="0" kern="1200" dirty="0">
                          <a:solidFill>
                            <a:schemeClr val="bg1"/>
                          </a:solidFill>
                          <a:latin typeface="Meiryo" panose="020B0604030504040204" pitchFamily="34" charset="-128"/>
                          <a:ea typeface="Meiryo" panose="020B0604030504040204" pitchFamily="34" charset="-128"/>
                          <a:cs typeface="+mn-cs"/>
                        </a:rPr>
                        <a:t>最低購入価格</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4,000,000</a:t>
                      </a:r>
                      <a:r>
                        <a:rPr kumimoji="1" lang="ja-JP" altLang="en-US" sz="900" b="0" i="0" kern="1200" dirty="0">
                          <a:solidFill>
                            <a:srgbClr val="0D0D0D"/>
                          </a:solidFill>
                          <a:latin typeface="Meiryo"/>
                          <a:ea typeface="Meiryo"/>
                          <a:cs typeface="+mn-cs"/>
                        </a:rPr>
                        <a:t>円</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a:solidFill>
                            <a:srgbClr val="0D0D0D"/>
                          </a:solidFill>
                          <a:latin typeface="Meiryo" panose="020B0604030504040204" pitchFamily="34" charset="-128"/>
                          <a:ea typeface="Meiryo" panose="020B0604030504040204" pitchFamily="34" charset="-128"/>
                          <a:cs typeface="+mn-cs"/>
                        </a:rPr>
                        <a:t>500,000</a:t>
                      </a:r>
                      <a:r>
                        <a:rPr kumimoji="1" lang="ja-JP" altLang="en-US" sz="900" b="0" i="0" kern="1200">
                          <a:solidFill>
                            <a:srgbClr val="0D0D0D"/>
                          </a:solidFill>
                          <a:latin typeface="Meiryo" panose="020B0604030504040204" pitchFamily="34" charset="-128"/>
                          <a:ea typeface="Meiryo" panose="020B0604030504040204" pitchFamily="34" charset="-128"/>
                          <a:cs typeface="+mn-cs"/>
                        </a:rPr>
                        <a:t>円</a:t>
                      </a:r>
                      <a:endParaRPr kumimoji="1" lang="ja-JP" altLang="en-US"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81913646"/>
                  </a:ext>
                </a:extLst>
              </a:tr>
              <a:tr h="7913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0" i="0" kern="1200" dirty="0">
                          <a:solidFill>
                            <a:schemeClr val="bg1"/>
                          </a:solidFill>
                          <a:latin typeface="Meiryo"/>
                          <a:ea typeface="Meiryo"/>
                          <a:cs typeface="+mn-cs"/>
                        </a:rPr>
                        <a:t>基本料金（</a:t>
                      </a:r>
                      <a:r>
                        <a:rPr kumimoji="1" lang="en-US" altLang="ja-JP" sz="1050" b="0" i="0" kern="1200" dirty="0" err="1">
                          <a:solidFill>
                            <a:schemeClr val="bg1"/>
                          </a:solidFill>
                          <a:latin typeface="Meiryo"/>
                          <a:ea typeface="Meiryo"/>
                          <a:cs typeface="+mn-cs"/>
                        </a:rPr>
                        <a:t>vCPM</a:t>
                      </a:r>
                      <a:r>
                        <a:rPr kumimoji="1" lang="ja-JP" altLang="en-US" sz="1050" b="0" i="0" kern="1200" dirty="0">
                          <a:solidFill>
                            <a:schemeClr val="bg1"/>
                          </a:solidFill>
                          <a:latin typeface="Meiryo"/>
                          <a:ea typeface="Meiryo"/>
                          <a:cs typeface="+mn-cs"/>
                        </a:rPr>
                        <a:t>）</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960</a:t>
                      </a:r>
                      <a:r>
                        <a:rPr kumimoji="1" lang="ja-JP" altLang="en-US" sz="900" b="0" i="0" kern="1200" dirty="0">
                          <a:solidFill>
                            <a:srgbClr val="0D0D0D"/>
                          </a:solidFill>
                          <a:latin typeface="Meiryo"/>
                          <a:ea typeface="Meiryo"/>
                          <a:cs typeface="+mn-cs"/>
                        </a:rPr>
                        <a:t>円 </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rgbClr val="0D0D0D"/>
                          </a:solidFill>
                          <a:latin typeface="Meiryo" panose="020B0604030504040204" pitchFamily="34" charset="-128"/>
                          <a:ea typeface="Meiryo" panose="020B0604030504040204" pitchFamily="34" charset="-128"/>
                          <a:cs typeface="+mn-cs"/>
                        </a:rPr>
                        <a:t>バナー</a:t>
                      </a:r>
                      <a:r>
                        <a:rPr kumimoji="1" lang="en-US" altLang="ja-JP" sz="900" b="0" i="0" kern="1200">
                          <a:solidFill>
                            <a:srgbClr val="0D0D0D"/>
                          </a:solidFill>
                          <a:latin typeface="Meiryo" panose="020B0604030504040204" pitchFamily="34" charset="-128"/>
                          <a:ea typeface="Meiryo" panose="020B0604030504040204" pitchFamily="34" charset="-128"/>
                          <a:cs typeface="+mn-cs"/>
                        </a:rPr>
                        <a:t>/</a:t>
                      </a:r>
                      <a:r>
                        <a:rPr kumimoji="1" lang="ja-JP" altLang="en-US" sz="900" b="0" i="0" kern="1200">
                          <a:solidFill>
                            <a:srgbClr val="0D0D0D"/>
                          </a:solidFill>
                          <a:latin typeface="Meiryo" panose="020B0604030504040204" pitchFamily="34" charset="-128"/>
                          <a:ea typeface="Meiryo" panose="020B0604030504040204" pitchFamily="34" charset="-128"/>
                          <a:cs typeface="+mn-cs"/>
                        </a:rPr>
                        <a:t>画像</a:t>
                      </a:r>
                      <a:r>
                        <a:rPr kumimoji="1" lang="en-US" altLang="ja-JP" sz="900" b="0" i="0" kern="1200">
                          <a:solidFill>
                            <a:srgbClr val="0D0D0D"/>
                          </a:solidFill>
                          <a:latin typeface="Meiryo" panose="020B0604030504040204" pitchFamily="34" charset="-128"/>
                          <a:ea typeface="Meiryo" panose="020B0604030504040204" pitchFamily="34" charset="-128"/>
                          <a:cs typeface="+mn-cs"/>
                        </a:rPr>
                        <a:t>/6</a:t>
                      </a:r>
                      <a:r>
                        <a:rPr kumimoji="1" lang="ja-JP" altLang="en-US" sz="900" b="0" i="0" kern="1200">
                          <a:solidFill>
                            <a:srgbClr val="0D0D0D"/>
                          </a:solidFill>
                          <a:latin typeface="Meiryo" panose="020B0604030504040204" pitchFamily="34" charset="-128"/>
                          <a:ea typeface="Meiryo" panose="020B0604030504040204" pitchFamily="34" charset="-128"/>
                          <a:cs typeface="+mn-cs"/>
                        </a:rPr>
                        <a:t>：</a:t>
                      </a:r>
                      <a:r>
                        <a:rPr kumimoji="1" lang="en-US" altLang="ja-JP" sz="900" b="0" i="0" kern="1200">
                          <a:solidFill>
                            <a:srgbClr val="0D0D0D"/>
                          </a:solidFill>
                          <a:latin typeface="Meiryo" panose="020B0604030504040204" pitchFamily="34" charset="-128"/>
                          <a:ea typeface="Meiryo" panose="020B0604030504040204" pitchFamily="34" charset="-128"/>
                          <a:cs typeface="+mn-cs"/>
                        </a:rPr>
                        <a:t>5</a:t>
                      </a:r>
                      <a:r>
                        <a:rPr kumimoji="1" lang="ja-JP" altLang="en-US" sz="900" b="0" i="0" kern="1200">
                          <a:solidFill>
                            <a:srgbClr val="0D0D0D"/>
                          </a:solidFill>
                          <a:latin typeface="Meiryo" panose="020B0604030504040204" pitchFamily="34" charset="-128"/>
                          <a:ea typeface="Meiryo" panose="020B0604030504040204" pitchFamily="34" charset="-128"/>
                          <a:cs typeface="+mn-cs"/>
                        </a:rPr>
                        <a:t>：</a:t>
                      </a:r>
                      <a:r>
                        <a:rPr kumimoji="1" lang="en-US" altLang="ja-JP" sz="900" b="0" i="0" kern="1200">
                          <a:solidFill>
                            <a:srgbClr val="0D0D0D"/>
                          </a:solidFill>
                          <a:latin typeface="Meiryo" panose="020B0604030504040204" pitchFamily="34" charset="-128"/>
                          <a:ea typeface="Meiryo" panose="020B0604030504040204" pitchFamily="34" charset="-128"/>
                          <a:cs typeface="+mn-cs"/>
                        </a:rPr>
                        <a:t>400</a:t>
                      </a:r>
                      <a:r>
                        <a:rPr kumimoji="1" lang="ja-JP" altLang="en-US" sz="900" b="0" i="0" kern="1200">
                          <a:solidFill>
                            <a:srgbClr val="0D0D0D"/>
                          </a:solidFill>
                          <a:latin typeface="Meiryo" panose="020B0604030504040204" pitchFamily="34" charset="-128"/>
                          <a:ea typeface="Meiryo" panose="020B0604030504040204" pitchFamily="34" charset="-128"/>
                          <a:cs typeface="+mn-cs"/>
                        </a:rPr>
                        <a:t>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rgbClr val="0D0D0D"/>
                          </a:solidFill>
                          <a:latin typeface="Meiryo" panose="020B0604030504040204" pitchFamily="34" charset="-128"/>
                          <a:ea typeface="Meiryo" panose="020B0604030504040204" pitchFamily="34" charset="-128"/>
                          <a:cs typeface="+mn-cs"/>
                        </a:rPr>
                        <a:t>バナー</a:t>
                      </a:r>
                      <a:r>
                        <a:rPr kumimoji="1" lang="en-US" altLang="ja-JP" sz="900" b="0" i="0" kern="1200">
                          <a:solidFill>
                            <a:srgbClr val="0D0D0D"/>
                          </a:solidFill>
                          <a:latin typeface="Meiryo" panose="020B0604030504040204" pitchFamily="34" charset="-128"/>
                          <a:ea typeface="Meiryo" panose="020B0604030504040204" pitchFamily="34" charset="-128"/>
                          <a:cs typeface="+mn-cs"/>
                        </a:rPr>
                        <a:t>/</a:t>
                      </a:r>
                      <a:r>
                        <a:rPr kumimoji="1" lang="ja-JP" altLang="en-US" sz="900" b="0" i="0" kern="1200">
                          <a:solidFill>
                            <a:srgbClr val="0D0D0D"/>
                          </a:solidFill>
                          <a:latin typeface="Meiryo" panose="020B0604030504040204" pitchFamily="34" charset="-128"/>
                          <a:ea typeface="Meiryo" panose="020B0604030504040204" pitchFamily="34" charset="-128"/>
                          <a:cs typeface="+mn-cs"/>
                        </a:rPr>
                        <a:t>画像</a:t>
                      </a:r>
                      <a:r>
                        <a:rPr kumimoji="1" lang="en-US" altLang="ja-JP" sz="900" b="0" i="0" kern="1200">
                          <a:solidFill>
                            <a:srgbClr val="0D0D0D"/>
                          </a:solidFill>
                          <a:latin typeface="Meiryo" panose="020B0604030504040204" pitchFamily="34" charset="-128"/>
                          <a:ea typeface="Meiryo" panose="020B0604030504040204" pitchFamily="34" charset="-128"/>
                          <a:cs typeface="+mn-cs"/>
                        </a:rPr>
                        <a:t>/1</a:t>
                      </a:r>
                      <a:r>
                        <a:rPr kumimoji="1" lang="ja-JP" altLang="en-US" sz="900" b="0" i="0" kern="1200">
                          <a:solidFill>
                            <a:srgbClr val="0D0D0D"/>
                          </a:solidFill>
                          <a:latin typeface="Meiryo" panose="020B0604030504040204" pitchFamily="34" charset="-128"/>
                          <a:ea typeface="Meiryo" panose="020B0604030504040204" pitchFamily="34" charset="-128"/>
                          <a:cs typeface="+mn-cs"/>
                        </a:rPr>
                        <a:t>：</a:t>
                      </a:r>
                      <a:r>
                        <a:rPr kumimoji="1" lang="en-US" altLang="ja-JP" sz="900" b="0" i="0" kern="1200">
                          <a:solidFill>
                            <a:srgbClr val="0D0D0D"/>
                          </a:solidFill>
                          <a:latin typeface="Meiryo" panose="020B0604030504040204" pitchFamily="34" charset="-128"/>
                          <a:ea typeface="Meiryo" panose="020B0604030504040204" pitchFamily="34" charset="-128"/>
                          <a:cs typeface="+mn-cs"/>
                        </a:rPr>
                        <a:t>1</a:t>
                      </a:r>
                      <a:r>
                        <a:rPr kumimoji="1" lang="ja-JP" altLang="en-US" sz="900" b="0" i="0" kern="1200">
                          <a:solidFill>
                            <a:srgbClr val="0D0D0D"/>
                          </a:solidFill>
                          <a:latin typeface="Meiryo" panose="020B0604030504040204" pitchFamily="34" charset="-128"/>
                          <a:ea typeface="Meiryo" panose="020B0604030504040204" pitchFamily="34" charset="-128"/>
                          <a:cs typeface="+mn-cs"/>
                        </a:rPr>
                        <a:t>：</a:t>
                      </a:r>
                      <a:r>
                        <a:rPr kumimoji="1" lang="en-US" altLang="ja-JP" sz="900" b="0" i="0" kern="1200">
                          <a:solidFill>
                            <a:srgbClr val="0D0D0D"/>
                          </a:solidFill>
                          <a:latin typeface="Meiryo" panose="020B0604030504040204" pitchFamily="34" charset="-128"/>
                          <a:ea typeface="Meiryo" panose="020B0604030504040204" pitchFamily="34" charset="-128"/>
                          <a:cs typeface="+mn-cs"/>
                        </a:rPr>
                        <a:t>400</a:t>
                      </a:r>
                      <a:r>
                        <a:rPr kumimoji="1" lang="ja-JP" altLang="en-US" sz="900" b="0" i="0" kern="1200">
                          <a:solidFill>
                            <a:srgbClr val="0D0D0D"/>
                          </a:solidFill>
                          <a:latin typeface="Meiryo" panose="020B0604030504040204" pitchFamily="34" charset="-128"/>
                          <a:ea typeface="Meiryo" panose="020B0604030504040204" pitchFamily="34" charset="-128"/>
                          <a:cs typeface="+mn-cs"/>
                        </a:rPr>
                        <a:t>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i="0" kern="1200">
                          <a:solidFill>
                            <a:srgbClr val="0D0D0D"/>
                          </a:solidFill>
                          <a:latin typeface="Meiryo" panose="020B0604030504040204" pitchFamily="34" charset="-128"/>
                          <a:ea typeface="Meiryo" panose="020B0604030504040204" pitchFamily="34" charset="-128"/>
                          <a:cs typeface="+mn-cs"/>
                        </a:rPr>
                        <a:t>バナー</a:t>
                      </a:r>
                      <a:r>
                        <a:rPr kumimoji="1" lang="en-US" altLang="ja-JP" sz="900" b="0" i="0" kern="1200">
                          <a:solidFill>
                            <a:srgbClr val="0D0D0D"/>
                          </a:solidFill>
                          <a:latin typeface="Meiryo" panose="020B0604030504040204" pitchFamily="34" charset="-128"/>
                          <a:ea typeface="Meiryo" panose="020B0604030504040204" pitchFamily="34" charset="-128"/>
                          <a:cs typeface="+mn-cs"/>
                        </a:rPr>
                        <a:t>/</a:t>
                      </a:r>
                      <a:r>
                        <a:rPr kumimoji="1" lang="ja-JP" altLang="en-US" sz="900" b="0" i="0" kern="1200">
                          <a:solidFill>
                            <a:srgbClr val="0D0D0D"/>
                          </a:solidFill>
                          <a:latin typeface="Meiryo" panose="020B0604030504040204" pitchFamily="34" charset="-128"/>
                          <a:ea typeface="Meiryo" panose="020B0604030504040204" pitchFamily="34" charset="-128"/>
                          <a:cs typeface="+mn-cs"/>
                        </a:rPr>
                        <a:t>画像</a:t>
                      </a:r>
                      <a:r>
                        <a:rPr kumimoji="1" lang="en-US" altLang="ja-JP" sz="900" b="0" i="0" kern="1200">
                          <a:solidFill>
                            <a:srgbClr val="0D0D0D"/>
                          </a:solidFill>
                          <a:latin typeface="Meiryo" panose="020B0604030504040204" pitchFamily="34" charset="-128"/>
                          <a:ea typeface="Meiryo" panose="020B0604030504040204" pitchFamily="34" charset="-128"/>
                          <a:cs typeface="+mn-cs"/>
                        </a:rPr>
                        <a:t>/1</a:t>
                      </a:r>
                      <a:r>
                        <a:rPr kumimoji="1" lang="ja-JP" altLang="en-US" sz="900" b="0" i="0" kern="1200">
                          <a:solidFill>
                            <a:srgbClr val="0D0D0D"/>
                          </a:solidFill>
                          <a:latin typeface="Meiryo" panose="020B0604030504040204" pitchFamily="34" charset="-128"/>
                          <a:ea typeface="Meiryo" panose="020B0604030504040204" pitchFamily="34" charset="-128"/>
                          <a:cs typeface="+mn-cs"/>
                        </a:rPr>
                        <a:t>：</a:t>
                      </a:r>
                      <a:r>
                        <a:rPr kumimoji="1" lang="en-US" altLang="ja-JP" sz="900" b="0" i="0" kern="1200">
                          <a:solidFill>
                            <a:srgbClr val="0D0D0D"/>
                          </a:solidFill>
                          <a:latin typeface="Meiryo" panose="020B0604030504040204" pitchFamily="34" charset="-128"/>
                          <a:ea typeface="Meiryo" panose="020B0604030504040204" pitchFamily="34" charset="-128"/>
                          <a:cs typeface="+mn-cs"/>
                        </a:rPr>
                        <a:t>2</a:t>
                      </a:r>
                      <a:r>
                        <a:rPr kumimoji="1" lang="ja-JP" altLang="en-US" sz="900" b="0" i="0" kern="1200">
                          <a:solidFill>
                            <a:srgbClr val="0D0D0D"/>
                          </a:solidFill>
                          <a:latin typeface="Meiryo" panose="020B0604030504040204" pitchFamily="34" charset="-128"/>
                          <a:ea typeface="Meiryo" panose="020B0604030504040204" pitchFamily="34" charset="-128"/>
                          <a:cs typeface="+mn-cs"/>
                        </a:rPr>
                        <a:t>：</a:t>
                      </a:r>
                      <a:r>
                        <a:rPr kumimoji="1" lang="en-US" altLang="ja-JP" sz="900" b="0" i="0" kern="1200">
                          <a:solidFill>
                            <a:srgbClr val="0D0D0D"/>
                          </a:solidFill>
                          <a:latin typeface="Meiryo" panose="020B0604030504040204" pitchFamily="34" charset="-128"/>
                          <a:ea typeface="Meiryo" panose="020B0604030504040204" pitchFamily="34" charset="-128"/>
                          <a:cs typeface="+mn-cs"/>
                        </a:rPr>
                        <a:t>480</a:t>
                      </a:r>
                      <a:r>
                        <a:rPr kumimoji="1" lang="ja-JP" altLang="en-US" sz="900" b="0" i="0" kern="1200">
                          <a:solidFill>
                            <a:srgbClr val="0D0D0D"/>
                          </a:solidFill>
                          <a:latin typeface="Meiryo" panose="020B0604030504040204" pitchFamily="34" charset="-128"/>
                          <a:ea typeface="Meiryo" panose="020B0604030504040204" pitchFamily="34" charset="-128"/>
                          <a:cs typeface="+mn-cs"/>
                        </a:rPr>
                        <a:t>円</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a:solidFill>
                            <a:schemeClr val="accent4"/>
                          </a:solidFill>
                          <a:latin typeface="Meiryo" panose="020B0604030504040204" pitchFamily="34" charset="-128"/>
                          <a:ea typeface="Meiryo" panose="020B0604030504040204" pitchFamily="34" charset="-128"/>
                          <a:cs typeface="+mn-cs"/>
                        </a:rPr>
                        <a:t>※3</a:t>
                      </a:r>
                      <a:endParaRPr kumimoji="1" lang="en-US" altLang="ja-JP" sz="900" b="0" i="0" kern="1200" dirty="0">
                        <a:solidFill>
                          <a:schemeClr val="accent4"/>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014462905"/>
                  </a:ext>
                </a:extLst>
              </a:tr>
              <a:tr h="295435">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chemeClr val="bg1"/>
                          </a:solidFill>
                          <a:latin typeface="Meiryo"/>
                          <a:ea typeface="Meiryo"/>
                          <a:cs typeface="+mn-cs"/>
                        </a:rPr>
                        <a:t>想定</a:t>
                      </a:r>
                      <a:r>
                        <a:rPr kumimoji="1" lang="en-US" altLang="ja-JP" sz="1050" b="0" i="0" kern="1200" dirty="0" err="1">
                          <a:solidFill>
                            <a:schemeClr val="bg1"/>
                          </a:solidFill>
                          <a:latin typeface="Meiryo"/>
                          <a:ea typeface="Meiryo"/>
                          <a:cs typeface="+mn-cs"/>
                        </a:rPr>
                        <a:t>vimps</a:t>
                      </a:r>
                      <a:r>
                        <a:rPr kumimoji="1" lang="ja-JP" altLang="en-US" sz="1050" b="0" i="0" kern="1200" dirty="0">
                          <a:solidFill>
                            <a:schemeClr val="bg1"/>
                          </a:solidFill>
                          <a:latin typeface="Meiryo"/>
                          <a:ea typeface="Meiryo"/>
                          <a:cs typeface="+mn-cs"/>
                        </a:rPr>
                        <a:t>（枠配信のみ）</a:t>
                      </a: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a:ea typeface="Meiryo"/>
                          <a:cs typeface="+mn-cs"/>
                        </a:rPr>
                        <a:t>-</a:t>
                      </a:r>
                      <a:endParaRPr kumimoji="1" lang="ja-JP" altLang="en-US" sz="900" b="0" i="0" kern="1200" dirty="0">
                        <a:solidFill>
                          <a:srgbClr val="0D0D0D"/>
                        </a:solidFill>
                        <a:latin typeface="Meiryo"/>
                        <a:ea typeface="Meiryo"/>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kern="1200" dirty="0">
                          <a:solidFill>
                            <a:srgbClr val="0D0D0D"/>
                          </a:solidFill>
                          <a:latin typeface="Meiryo" panose="020B0604030504040204" pitchFamily="34" charset="-128"/>
                          <a:ea typeface="Meiryo" panose="020B0604030504040204" pitchFamily="34" charset="-128"/>
                          <a:cs typeface="+mn-cs"/>
                        </a:rPr>
                        <a:t>-</a:t>
                      </a:r>
                      <a:endParaRPr kumimoji="1" lang="ja-JP" altLang="en-US" sz="900" b="0" i="0" kern="1200" dirty="0">
                        <a:solidFill>
                          <a:srgbClr val="0D0D0D"/>
                        </a:solidFill>
                        <a:latin typeface="Meiryo" panose="020B0604030504040204" pitchFamily="34" charset="-128"/>
                        <a:ea typeface="Meiryo" panose="020B0604030504040204" pitchFamily="34" charset="-128"/>
                        <a:cs typeface="+mn-cs"/>
                      </a:endParaRPr>
                    </a:p>
                  </a:txBody>
                  <a:tcPr marT="72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88356064"/>
                  </a:ext>
                </a:extLst>
              </a:tr>
            </a:tbl>
          </a:graphicData>
        </a:graphic>
      </p:graphicFrame>
      <p:sp>
        <p:nvSpPr>
          <p:cNvPr id="12" name="円/楕円 19">
            <a:extLst>
              <a:ext uri="{FF2B5EF4-FFF2-40B4-BE49-F238E27FC236}">
                <a16:creationId xmlns:a16="http://schemas.microsoft.com/office/drawing/2014/main" id="{7DD8B049-2108-9869-842A-46F01514B6B9}"/>
              </a:ext>
            </a:extLst>
          </p:cNvPr>
          <p:cNvSpPr>
            <a:spLocks noChangeAspect="1"/>
          </p:cNvSpPr>
          <p:nvPr/>
        </p:nvSpPr>
        <p:spPr>
          <a:xfrm>
            <a:off x="6570507" y="1922658"/>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Meiryo" panose="020B0604030504040204" pitchFamily="34" charset="-128"/>
                <a:ea typeface="Meiryo" panose="020B0604030504040204" pitchFamily="34" charset="-128"/>
                <a:cs typeface="Segoe UI" panose="020B0502040204020203" pitchFamily="34" charset="0"/>
              </a:rPr>
              <a:t>C</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3" name="正方形/長方形 12">
            <a:extLst>
              <a:ext uri="{FF2B5EF4-FFF2-40B4-BE49-F238E27FC236}">
                <a16:creationId xmlns:a16="http://schemas.microsoft.com/office/drawing/2014/main" id="{ACFAF864-B970-9950-9FA9-D0353EABAD4C}"/>
              </a:ext>
            </a:extLst>
          </p:cNvPr>
          <p:cNvSpPr/>
          <p:nvPr/>
        </p:nvSpPr>
        <p:spPr>
          <a:xfrm>
            <a:off x="479425" y="6091367"/>
            <a:ext cx="4158652" cy="355482"/>
          </a:xfrm>
          <a:prstGeom prst="rect">
            <a:avLst/>
          </a:prstGeom>
        </p:spPr>
        <p:txBody>
          <a:bodyPr wrap="square" lIns="0" tIns="0" rIns="0" bIns="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en-US" altLang="ja-JP" sz="700" b="0" i="0" u="none" strike="noStrike" kern="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はビューアブルインプレッション</a:t>
            </a: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1,000</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回あたりにかかる見込み広告費用です。 </a:t>
            </a:r>
            <a:endPar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en-US" altLang="ja-JP" sz="700" b="0" i="0" u="none" strike="noStrike" kern="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vimps</a:t>
            </a:r>
            <a:r>
              <a:rPr kumimoji="0" lang="ja-JP" altLang="en-US"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はビューアブルインプレッションの略称です。</a:t>
            </a:r>
            <a:endParaRPr kumimoji="0" lang="en-US" altLang="ja-JP" sz="7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14" name="円/楕円 19">
            <a:extLst>
              <a:ext uri="{FF2B5EF4-FFF2-40B4-BE49-F238E27FC236}">
                <a16:creationId xmlns:a16="http://schemas.microsoft.com/office/drawing/2014/main" id="{F9A43D49-7C14-9325-43B1-A6B541CC6387}"/>
              </a:ext>
            </a:extLst>
          </p:cNvPr>
          <p:cNvSpPr>
            <a:spLocks noChangeAspect="1"/>
          </p:cNvSpPr>
          <p:nvPr/>
        </p:nvSpPr>
        <p:spPr>
          <a:xfrm>
            <a:off x="8755667" y="1927353"/>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D</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5" name="円/楕円 19">
            <a:extLst>
              <a:ext uri="{FF2B5EF4-FFF2-40B4-BE49-F238E27FC236}">
                <a16:creationId xmlns:a16="http://schemas.microsoft.com/office/drawing/2014/main" id="{5295C056-341E-0522-CC7A-72D623B7A1C2}"/>
              </a:ext>
            </a:extLst>
          </p:cNvPr>
          <p:cNvSpPr>
            <a:spLocks noChangeAspect="1"/>
          </p:cNvSpPr>
          <p:nvPr/>
        </p:nvSpPr>
        <p:spPr>
          <a:xfrm>
            <a:off x="10097643" y="1922658"/>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Meiryo" panose="020B0604030504040204" pitchFamily="34" charset="-128"/>
                <a:ea typeface="Meiryo" panose="020B0604030504040204" pitchFamily="34" charset="-128"/>
                <a:cs typeface="Segoe UI" panose="020B0502040204020203" pitchFamily="34" charset="0"/>
              </a:rPr>
              <a:t>E</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円/楕円 19">
            <a:extLst>
              <a:ext uri="{FF2B5EF4-FFF2-40B4-BE49-F238E27FC236}">
                <a16:creationId xmlns:a16="http://schemas.microsoft.com/office/drawing/2014/main" id="{B83DCF10-5435-652F-F70F-B9A82F9CC534}"/>
              </a:ext>
            </a:extLst>
          </p:cNvPr>
          <p:cNvSpPr>
            <a:spLocks noChangeAspect="1"/>
          </p:cNvSpPr>
          <p:nvPr/>
        </p:nvSpPr>
        <p:spPr>
          <a:xfrm>
            <a:off x="11608393" y="1925537"/>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F</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7" name="正方形/長方形 16">
            <a:extLst>
              <a:ext uri="{FF2B5EF4-FFF2-40B4-BE49-F238E27FC236}">
                <a16:creationId xmlns:a16="http://schemas.microsoft.com/office/drawing/2014/main" id="{443CB7B8-F186-EC2C-3F47-776BEB6DA9E2}"/>
              </a:ext>
            </a:extLst>
          </p:cNvPr>
          <p:cNvSpPr/>
          <p:nvPr/>
        </p:nvSpPr>
        <p:spPr>
          <a:xfrm>
            <a:off x="5031121" y="5954317"/>
            <a:ext cx="6469720" cy="406265"/>
          </a:xfrm>
          <a:prstGeom prst="rect">
            <a:avLst/>
          </a:prstGeom>
        </p:spPr>
        <p:txBody>
          <a:bodyPr wrap="none" lIns="0" tIns="0" rIns="0" bIns="0" anchor="t">
            <a:spAutoFit/>
          </a:bodyPr>
          <a:lstStyle/>
          <a:p>
            <a:pPr>
              <a:lnSpc>
                <a:spcPct val="110000"/>
              </a:lnSpc>
              <a:defRPr/>
            </a:pPr>
            <a:r>
              <a:rPr kumimoji="0" lang="en-US" altLang="ja-JP" sz="800" kern="0" dirty="0">
                <a:solidFill>
                  <a:schemeClr val="accent4"/>
                </a:solidFill>
                <a:latin typeface="メイリオ" panose="020B0604030504040204" pitchFamily="50" charset="-128"/>
                <a:ea typeface="メイリオ" panose="020B0604030504040204" pitchFamily="50" charset="-128"/>
              </a:rPr>
              <a:t>※1  5</a:t>
            </a:r>
            <a:r>
              <a:rPr kumimoji="0" lang="ja-JP" altLang="en-US" sz="800" kern="0" dirty="0">
                <a:solidFill>
                  <a:schemeClr val="accent4"/>
                </a:solidFill>
                <a:latin typeface="メイリオ" panose="020B0604030504040204" pitchFamily="50" charset="-128"/>
                <a:ea typeface="メイリオ" panose="020B0604030504040204" pitchFamily="50" charset="-128"/>
              </a:rPr>
              <a:t>日間～</a:t>
            </a:r>
            <a:r>
              <a:rPr kumimoji="0" lang="en-US" altLang="ja-JP" sz="800" kern="0" dirty="0">
                <a:solidFill>
                  <a:schemeClr val="accent4"/>
                </a:solidFill>
                <a:latin typeface="メイリオ" panose="020B0604030504040204" pitchFamily="50" charset="-128"/>
                <a:ea typeface="メイリオ" panose="020B0604030504040204" pitchFamily="50" charset="-128"/>
              </a:rPr>
              <a:t>6</a:t>
            </a:r>
            <a:r>
              <a:rPr kumimoji="0" lang="ja-JP" altLang="en-US" sz="800" kern="0" dirty="0">
                <a:solidFill>
                  <a:schemeClr val="accent4"/>
                </a:solidFill>
                <a:latin typeface="メイリオ" panose="020B0604030504040204" pitchFamily="50" charset="-128"/>
                <a:ea typeface="メイリオ" panose="020B0604030504040204" pitchFamily="50" charset="-128"/>
              </a:rPr>
              <a:t>日間での掲載も可能ですが、予約時のシミュレーション</a:t>
            </a:r>
            <a:r>
              <a:rPr kumimoji="0" lang="en-US" altLang="ja-JP" sz="800" kern="0" dirty="0" err="1">
                <a:solidFill>
                  <a:schemeClr val="accent4"/>
                </a:solidFill>
                <a:latin typeface="メイリオ" panose="020B0604030504040204" pitchFamily="50" charset="-128"/>
                <a:ea typeface="メイリオ" panose="020B0604030504040204" pitchFamily="50" charset="-128"/>
              </a:rPr>
              <a:t>vimps</a:t>
            </a:r>
            <a:r>
              <a:rPr kumimoji="0" lang="ja-JP" altLang="en-US" sz="800" kern="0" dirty="0">
                <a:solidFill>
                  <a:schemeClr val="accent4"/>
                </a:solidFill>
                <a:latin typeface="メイリオ" panose="020B0604030504040204" pitchFamily="50" charset="-128"/>
                <a:ea typeface="メイリオ" panose="020B0604030504040204" pitchFamily="50" charset="-128"/>
              </a:rPr>
              <a:t>を下回る場合がありますので、</a:t>
            </a:r>
            <a:r>
              <a:rPr kumimoji="0" lang="en-US" altLang="ja-JP" sz="800" kern="0" dirty="0">
                <a:solidFill>
                  <a:schemeClr val="accent4"/>
                </a:solidFill>
                <a:latin typeface="メイリオ" panose="020B0604030504040204" pitchFamily="50" charset="-128"/>
                <a:ea typeface="メイリオ" panose="020B0604030504040204" pitchFamily="50" charset="-128"/>
              </a:rPr>
              <a:t>7</a:t>
            </a:r>
            <a:r>
              <a:rPr kumimoji="0" lang="ja-JP" altLang="en-US" sz="800" kern="0" dirty="0">
                <a:solidFill>
                  <a:schemeClr val="accent4"/>
                </a:solidFill>
                <a:latin typeface="メイリオ" panose="020B0604030504040204" pitchFamily="50" charset="-128"/>
                <a:ea typeface="メイリオ" panose="020B0604030504040204" pitchFamily="50" charset="-128"/>
              </a:rPr>
              <a:t>日間以上の掲載を推奨します。</a:t>
            </a:r>
            <a:endParaRPr kumimoji="0" lang="en-US" altLang="ja-JP" sz="800" kern="0" dirty="0">
              <a:solidFill>
                <a:schemeClr val="accent4"/>
              </a:solidFill>
              <a:latin typeface="メイリオ" panose="020B0604030504040204" pitchFamily="50" charset="-128"/>
              <a:ea typeface="メイリオ" panose="020B0604030504040204" pitchFamily="50" charset="-128"/>
            </a:endParaRPr>
          </a:p>
          <a:p>
            <a:pPr>
              <a:lnSpc>
                <a:spcPct val="110000"/>
              </a:lnSpc>
              <a:defRPr/>
            </a:pPr>
            <a:r>
              <a:rPr kumimoji="0" lang="en-US" altLang="ja-JP" sz="800" kern="0" dirty="0">
                <a:solidFill>
                  <a:schemeClr val="accent4"/>
                </a:solidFill>
                <a:latin typeface="メイリオ" panose="020B0604030504040204" pitchFamily="50" charset="-128"/>
                <a:ea typeface="メイリオ" panose="020B0604030504040204" pitchFamily="50" charset="-128"/>
              </a:rPr>
              <a:t>※2</a:t>
            </a:r>
            <a:r>
              <a:rPr kumimoji="0" lang="ja-JP" altLang="en-US" sz="800" kern="0" dirty="0">
                <a:solidFill>
                  <a:schemeClr val="accent4"/>
                </a:solidFill>
                <a:latin typeface="メイリオ" panose="020B0604030504040204" pitchFamily="50" charset="-128"/>
                <a:ea typeface="メイリオ" panose="020B0604030504040204" pitchFamily="50" charset="-128"/>
              </a:rPr>
              <a:t>  </a:t>
            </a:r>
            <a:r>
              <a:rPr kumimoji="0" lang="en-US" altLang="ja-JP" sz="800" kern="0" dirty="0">
                <a:solidFill>
                  <a:schemeClr val="accent4"/>
                </a:solidFill>
                <a:latin typeface="メイリオ" panose="020B0604030504040204" pitchFamily="50" charset="-128"/>
                <a:ea typeface="メイリオ" panose="020B0604030504040204" pitchFamily="50" charset="-128"/>
              </a:rPr>
              <a:t>3</a:t>
            </a:r>
            <a:r>
              <a:rPr kumimoji="0" lang="ja-JP" altLang="en-US" sz="800" kern="0" dirty="0">
                <a:solidFill>
                  <a:schemeClr val="accent4"/>
                </a:solidFill>
                <a:latin typeface="メイリオ" panose="020B0604030504040204" pitchFamily="50" charset="-128"/>
                <a:ea typeface="メイリオ" panose="020B0604030504040204" pitchFamily="50" charset="-128"/>
              </a:rPr>
              <a:t>日間～</a:t>
            </a:r>
            <a:r>
              <a:rPr kumimoji="0" lang="en-US" altLang="ja-JP" sz="800" kern="0" dirty="0">
                <a:solidFill>
                  <a:schemeClr val="accent4"/>
                </a:solidFill>
                <a:latin typeface="メイリオ" panose="020B0604030504040204" pitchFamily="50" charset="-128"/>
                <a:ea typeface="メイリオ" panose="020B0604030504040204" pitchFamily="50" charset="-128"/>
              </a:rPr>
              <a:t>4</a:t>
            </a:r>
            <a:r>
              <a:rPr kumimoji="0" lang="ja-JP" altLang="en-US" sz="800" kern="0" dirty="0">
                <a:solidFill>
                  <a:schemeClr val="accent4"/>
                </a:solidFill>
                <a:latin typeface="メイリオ" panose="020B0604030504040204" pitchFamily="50" charset="-128"/>
                <a:ea typeface="メイリオ" panose="020B0604030504040204" pitchFamily="50" charset="-128"/>
              </a:rPr>
              <a:t>日間での掲載も可能ですが、予約時のシミュレーション</a:t>
            </a:r>
            <a:r>
              <a:rPr kumimoji="0" lang="en-US" altLang="ja-JP" sz="800" kern="0" dirty="0" err="1">
                <a:solidFill>
                  <a:schemeClr val="accent4"/>
                </a:solidFill>
                <a:latin typeface="メイリオ" panose="020B0604030504040204" pitchFamily="50" charset="-128"/>
                <a:ea typeface="メイリオ" panose="020B0604030504040204" pitchFamily="50" charset="-128"/>
              </a:rPr>
              <a:t>vimps</a:t>
            </a:r>
            <a:r>
              <a:rPr kumimoji="0" lang="ja-JP" altLang="en-US" sz="800" kern="0" dirty="0">
                <a:solidFill>
                  <a:schemeClr val="accent4"/>
                </a:solidFill>
                <a:latin typeface="メイリオ" panose="020B0604030504040204" pitchFamily="50" charset="-128"/>
                <a:ea typeface="メイリオ" panose="020B0604030504040204" pitchFamily="50" charset="-128"/>
              </a:rPr>
              <a:t>を下回る場合がありますので、</a:t>
            </a:r>
            <a:r>
              <a:rPr kumimoji="0" lang="en-US" altLang="ja-JP" sz="800" kern="0" dirty="0">
                <a:solidFill>
                  <a:schemeClr val="accent4"/>
                </a:solidFill>
                <a:latin typeface="メイリオ" panose="020B0604030504040204" pitchFamily="50" charset="-128"/>
                <a:ea typeface="メイリオ" panose="020B0604030504040204" pitchFamily="50" charset="-128"/>
              </a:rPr>
              <a:t>5</a:t>
            </a:r>
            <a:r>
              <a:rPr kumimoji="0" lang="ja-JP" altLang="en-US" sz="800" kern="0" dirty="0">
                <a:solidFill>
                  <a:schemeClr val="accent4"/>
                </a:solidFill>
                <a:latin typeface="メイリオ" panose="020B0604030504040204" pitchFamily="50" charset="-128"/>
                <a:ea typeface="メイリオ" panose="020B0604030504040204" pitchFamily="50" charset="-128"/>
              </a:rPr>
              <a:t>日間以上の掲載を推奨します。</a:t>
            </a:r>
            <a:endParaRPr kumimoji="0" lang="en-US" altLang="ja-JP" sz="800" kern="0" dirty="0">
              <a:solidFill>
                <a:schemeClr val="accent4"/>
              </a:solidFill>
              <a:latin typeface="メイリオ" panose="020B0604030504040204" pitchFamily="50" charset="-128"/>
              <a:ea typeface="メイリオ" panose="020B0604030504040204" pitchFamily="50" charset="-128"/>
            </a:endParaRPr>
          </a:p>
          <a:p>
            <a:pPr>
              <a:lnSpc>
                <a:spcPct val="110000"/>
              </a:lnSpc>
              <a:defRPr/>
            </a:pPr>
            <a:r>
              <a:rPr kumimoji="0" lang="en-US" altLang="ja-JP" sz="800" kern="0" dirty="0">
                <a:solidFill>
                  <a:schemeClr val="accent4"/>
                </a:solidFill>
                <a:latin typeface="メイリオ" panose="020B0604030504040204" pitchFamily="50" charset="-128"/>
                <a:ea typeface="メイリオ" panose="020B0604030504040204" pitchFamily="50" charset="-128"/>
              </a:rPr>
              <a:t>※3</a:t>
            </a:r>
            <a:r>
              <a:rPr kumimoji="0" lang="ja-JP" altLang="en-US" sz="800" kern="0" dirty="0">
                <a:solidFill>
                  <a:schemeClr val="accent4"/>
                </a:solidFill>
                <a:latin typeface="メイリオ" panose="020B0604030504040204" pitchFamily="50" charset="-128"/>
                <a:ea typeface="メイリオ" panose="020B0604030504040204" pitchFamily="50" charset="-128"/>
              </a:rPr>
              <a:t>　キャンペーン予約時に複数のアスペクト比を選択した場合は、金額の高い</a:t>
            </a:r>
            <a:r>
              <a:rPr kumimoji="0" lang="en-US" altLang="ja-JP" sz="800" kern="0" dirty="0" err="1">
                <a:solidFill>
                  <a:schemeClr val="accent4"/>
                </a:solidFill>
                <a:latin typeface="メイリオ" panose="020B0604030504040204" pitchFamily="50" charset="-128"/>
                <a:ea typeface="メイリオ" panose="020B0604030504040204" pitchFamily="50" charset="-128"/>
              </a:rPr>
              <a:t>vCPM</a:t>
            </a:r>
            <a:r>
              <a:rPr kumimoji="0" lang="ja-JP" altLang="en-US" sz="800" kern="0" dirty="0">
                <a:solidFill>
                  <a:schemeClr val="accent4"/>
                </a:solidFill>
                <a:latin typeface="メイリオ" panose="020B0604030504040204" pitchFamily="50" charset="-128"/>
                <a:ea typeface="メイリオ" panose="020B0604030504040204" pitchFamily="50" charset="-128"/>
              </a:rPr>
              <a:t>を適用します。</a:t>
            </a:r>
            <a:endParaRPr kumimoji="0" lang="en-US" altLang="ja-JP" sz="800" kern="0" dirty="0">
              <a:solidFill>
                <a:schemeClr val="accent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090067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2B8467-0E0D-D811-13A2-EE3433AAB701}"/>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6631B748-98D2-4C36-5EB2-D4294BCBDF6C}"/>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latin typeface="Meiryo" panose="020B0604030504040204" pitchFamily="34" charset="-128"/>
                <a:ea typeface="Meiryo" panose="020B0604030504040204" pitchFamily="34" charset="-128"/>
              </a:rPr>
              <a:t>商品スペック</a:t>
            </a:r>
          </a:p>
        </p:txBody>
      </p:sp>
      <p:pic>
        <p:nvPicPr>
          <p:cNvPr id="3" name="図プレースホルダー 7" descr="アイコン&#10;&#10;自動的に生成された説明">
            <a:extLst>
              <a:ext uri="{FF2B5EF4-FFF2-40B4-BE49-F238E27FC236}">
                <a16:creationId xmlns:a16="http://schemas.microsoft.com/office/drawing/2014/main" id="{58777585-3B6B-CC13-1937-A271CDE97BA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0" name="テキスト プレースホルダー 1">
            <a:extLst>
              <a:ext uri="{FF2B5EF4-FFF2-40B4-BE49-F238E27FC236}">
                <a16:creationId xmlns:a16="http://schemas.microsoft.com/office/drawing/2014/main" id="{F949DF16-792A-72D4-71BA-4E410F7C223A}"/>
              </a:ext>
            </a:extLst>
          </p:cNvPr>
          <p:cNvSpPr txBox="1">
            <a:spLocks/>
          </p:cNvSpPr>
          <p:nvPr/>
        </p:nvSpPr>
        <p:spPr>
          <a:xfrm>
            <a:off x="3507058" y="252000"/>
            <a:ext cx="3913223"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zh-TW" altLang="en-US" dirty="0">
                <a:solidFill>
                  <a:srgbClr val="00003E"/>
                </a:solidFill>
                <a:latin typeface="メイリオ" panose="020B0604030504040204" pitchFamily="50" charset="-128"/>
                <a:ea typeface="メイリオ" panose="020B0604030504040204" pitchFamily="50" charset="-128"/>
              </a:rPr>
              <a:t>広告誘導商品／</a:t>
            </a:r>
            <a:r>
              <a:rPr lang="en-US" altLang="ja-JP" dirty="0">
                <a:solidFill>
                  <a:srgbClr val="00003E"/>
                </a:solidFill>
                <a:latin typeface="メイリオ" panose="020B0604030504040204" pitchFamily="50" charset="-128"/>
                <a:ea typeface="メイリオ" panose="020B0604030504040204" pitchFamily="50" charset="-128"/>
              </a:rPr>
              <a:t>PC</a:t>
            </a:r>
            <a:r>
              <a:rPr lang="ja-JP" altLang="en-US" dirty="0">
                <a:solidFill>
                  <a:srgbClr val="00003E"/>
                </a:solidFill>
                <a:latin typeface="メイリオ" panose="020B0604030504040204" pitchFamily="50" charset="-128"/>
                <a:ea typeface="メイリオ" panose="020B0604030504040204" pitchFamily="50" charset="-128"/>
              </a:rPr>
              <a:t>商品</a:t>
            </a:r>
          </a:p>
        </p:txBody>
      </p:sp>
      <p:sp>
        <p:nvSpPr>
          <p:cNvPr id="11" name="角丸四角形 4">
            <a:extLst>
              <a:ext uri="{FF2B5EF4-FFF2-40B4-BE49-F238E27FC236}">
                <a16:creationId xmlns:a16="http://schemas.microsoft.com/office/drawing/2014/main" id="{3A19EB55-653F-1E41-80EE-1C5A94302E33}"/>
              </a:ext>
            </a:extLst>
          </p:cNvPr>
          <p:cNvSpPr/>
          <p:nvPr/>
        </p:nvSpPr>
        <p:spPr>
          <a:xfrm>
            <a:off x="1641713" y="188639"/>
            <a:ext cx="16860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lvl="0" algn="ctr" eaLnBrk="1" fontAlgn="auto" hangingPunct="1">
              <a:spcBef>
                <a:spcPts val="0"/>
              </a:spcBef>
              <a:spcAft>
                <a:spcPts val="0"/>
              </a:spcAft>
              <a:defRPr/>
            </a:pPr>
            <a:r>
              <a:rPr lang="ja-JP" altLang="en-US" sz="1200" b="1" dirty="0">
                <a:solidFill>
                  <a:srgbClr val="00003E"/>
                </a:solidFill>
                <a:latin typeface="Meiryo" panose="020B0604030504040204" pitchFamily="34" charset="-128"/>
                <a:ea typeface="Meiryo" panose="020B0604030504040204" pitchFamily="34" charset="-128"/>
              </a:rPr>
              <a:t>ターゲティング設定</a:t>
            </a:r>
          </a:p>
        </p:txBody>
      </p:sp>
      <p:graphicFrame>
        <p:nvGraphicFramePr>
          <p:cNvPr id="2" name="表 1">
            <a:extLst>
              <a:ext uri="{FF2B5EF4-FFF2-40B4-BE49-F238E27FC236}">
                <a16:creationId xmlns:a16="http://schemas.microsoft.com/office/drawing/2014/main" id="{86838ED4-2C8B-F003-2FE3-9891EC0A978A}"/>
              </a:ext>
            </a:extLst>
          </p:cNvPr>
          <p:cNvGraphicFramePr>
            <a:graphicFrameLocks noGrp="1"/>
          </p:cNvGraphicFramePr>
          <p:nvPr>
            <p:extLst>
              <p:ext uri="{D42A27DB-BD31-4B8C-83A1-F6EECF244321}">
                <p14:modId xmlns:p14="http://schemas.microsoft.com/office/powerpoint/2010/main" val="2686397320"/>
              </p:ext>
            </p:extLst>
          </p:nvPr>
        </p:nvGraphicFramePr>
        <p:xfrm>
          <a:off x="331774" y="972130"/>
          <a:ext cx="11525609" cy="4099004"/>
        </p:xfrm>
        <a:graphic>
          <a:graphicData uri="http://schemas.openxmlformats.org/drawingml/2006/table">
            <a:tbl>
              <a:tblPr bandRow="1"/>
              <a:tblGrid>
                <a:gridCol w="2249863">
                  <a:extLst>
                    <a:ext uri="{9D8B030D-6E8A-4147-A177-3AD203B41FA5}">
                      <a16:colId xmlns:a16="http://schemas.microsoft.com/office/drawing/2014/main" val="792911817"/>
                    </a:ext>
                  </a:extLst>
                </a:gridCol>
                <a:gridCol w="2089754">
                  <a:extLst>
                    <a:ext uri="{9D8B030D-6E8A-4147-A177-3AD203B41FA5}">
                      <a16:colId xmlns:a16="http://schemas.microsoft.com/office/drawing/2014/main" val="2515137241"/>
                    </a:ext>
                  </a:extLst>
                </a:gridCol>
                <a:gridCol w="3916018">
                  <a:extLst>
                    <a:ext uri="{9D8B030D-6E8A-4147-A177-3AD203B41FA5}">
                      <a16:colId xmlns:a16="http://schemas.microsoft.com/office/drawing/2014/main" val="3608287535"/>
                    </a:ext>
                  </a:extLst>
                </a:gridCol>
                <a:gridCol w="3269974">
                  <a:extLst>
                    <a:ext uri="{9D8B030D-6E8A-4147-A177-3AD203B41FA5}">
                      <a16:colId xmlns:a16="http://schemas.microsoft.com/office/drawing/2014/main" val="135909385"/>
                    </a:ext>
                  </a:extLst>
                </a:gridCol>
              </a:tblGrid>
              <a:tr h="507852">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panose="020B0604030504040204" pitchFamily="34" charset="-128"/>
                          <a:ea typeface="Meiryo" panose="020B0604030504040204" pitchFamily="34" charset="-128"/>
                          <a:cs typeface="+mn-cs"/>
                        </a:rPr>
                        <a:t>vCPM</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1100" b="1" kern="1200" dirty="0">
                          <a:solidFill>
                            <a:schemeClr val="bg1"/>
                          </a:solidFill>
                          <a:latin typeface="Meiryo" panose="020B0604030504040204" pitchFamily="34" charset="-128"/>
                          <a:ea typeface="Meiryo" panose="020B0604030504040204" pitchFamily="34" charset="-128"/>
                          <a:cs typeface="+mn-cs"/>
                        </a:rPr>
                        <a:t>掛け率</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1" kern="1200" dirty="0">
                          <a:solidFill>
                            <a:schemeClr val="bg1"/>
                          </a:solidFill>
                          <a:latin typeface="Meiryo" panose="020B0604030504040204" pitchFamily="34" charset="-128"/>
                          <a:ea typeface="Meiryo" panose="020B0604030504040204" pitchFamily="34" charset="-128"/>
                        </a:rPr>
                        <a:t>Yahoo!</a:t>
                      </a:r>
                      <a:r>
                        <a:rPr kumimoji="1" lang="ja-JP" altLang="en-US" sz="1000" b="1" kern="1200" dirty="0">
                          <a:solidFill>
                            <a:schemeClr val="bg1"/>
                          </a:solidFill>
                          <a:latin typeface="Meiryo" panose="020B0604030504040204" pitchFamily="34" charset="-128"/>
                          <a:ea typeface="Meiryo" panose="020B0604030504040204" pitchFamily="34" charset="-128"/>
                        </a:rPr>
                        <a:t>ファイナンス　トップ　</a:t>
                      </a:r>
                    </a:p>
                    <a:p>
                      <a:pPr algn="ctr"/>
                      <a:r>
                        <a:rPr kumimoji="1" lang="ja-JP" altLang="en-US" sz="1000" b="1" kern="1200" dirty="0">
                          <a:solidFill>
                            <a:schemeClr val="bg1"/>
                          </a:solidFill>
                          <a:latin typeface="Meiryo" panose="020B0604030504040204" pitchFamily="34" charset="-128"/>
                          <a:ea typeface="Meiryo" panose="020B0604030504040204" pitchFamily="34" charset="-128"/>
                        </a:rPr>
                        <a:t>トップインパクト　プライムディスプレイ　ダブルサイズ　</a:t>
                      </a:r>
                      <a:r>
                        <a:rPr kumimoji="1" lang="en-US" altLang="ja-JP" sz="1000" b="1" kern="1200" dirty="0">
                          <a:solidFill>
                            <a:schemeClr val="bg1"/>
                          </a:solidFill>
                          <a:latin typeface="Meiryo" panose="020B0604030504040204" pitchFamily="34" charset="-128"/>
                          <a:ea typeface="Meiryo" panose="020B0604030504040204" pitchFamily="34" charset="-128"/>
                        </a:rPr>
                        <a:t>PC</a:t>
                      </a:r>
                    </a:p>
                  </a:txBody>
                  <a:tcPr marL="45720" marR="457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a:solidFill>
                            <a:schemeClr val="bg1"/>
                          </a:solidFill>
                          <a:latin typeface="Meiryo" panose="020B0604030504040204" pitchFamily="34" charset="-128"/>
                          <a:ea typeface="Meiryo" panose="020B0604030504040204" pitchFamily="34" charset="-128"/>
                        </a:rPr>
                        <a:t>Yahoo!</a:t>
                      </a:r>
                      <a:r>
                        <a:rPr kumimoji="1" lang="ja-JP" altLang="en-US" sz="1100" b="1" kern="1200" dirty="0">
                          <a:solidFill>
                            <a:schemeClr val="bg1"/>
                          </a:solidFill>
                          <a:latin typeface="Meiryo" panose="020B0604030504040204" pitchFamily="34" charset="-128"/>
                          <a:ea typeface="Meiryo" panose="020B0604030504040204" pitchFamily="34" charset="-128"/>
                        </a:rPr>
                        <a:t>ファイナンス　トップ</a:t>
                      </a:r>
                    </a:p>
                    <a:p>
                      <a:pPr algn="ctr"/>
                      <a:r>
                        <a:rPr kumimoji="1" lang="ja-JP" altLang="en-US" sz="1100" b="1" kern="1200" dirty="0">
                          <a:solidFill>
                            <a:schemeClr val="bg1"/>
                          </a:solidFill>
                          <a:latin typeface="Meiryo" panose="020B0604030504040204" pitchFamily="34" charset="-128"/>
                          <a:ea typeface="Meiryo" panose="020B0604030504040204" pitchFamily="34" charset="-128"/>
                        </a:rPr>
                        <a:t>プライムディスプレイ　</a:t>
                      </a:r>
                      <a:r>
                        <a:rPr kumimoji="1" lang="en-US" altLang="ja-JP" sz="1100" b="1" kern="1200" dirty="0">
                          <a:solidFill>
                            <a:schemeClr val="bg1"/>
                          </a:solidFill>
                          <a:latin typeface="Meiryo" panose="020B0604030504040204" pitchFamily="34" charset="-128"/>
                          <a:ea typeface="Meiryo" panose="020B0604030504040204" pitchFamily="34" charset="-128"/>
                        </a:rPr>
                        <a:t>PC</a:t>
                      </a:r>
                      <a:endParaRPr kumimoji="1" lang="en-US" altLang="ja-JP" sz="1000" b="1" kern="1200" dirty="0">
                        <a:solidFill>
                          <a:schemeClr val="bg1"/>
                        </a:solidFill>
                        <a:latin typeface="Meiryo" panose="020B0604030504040204" pitchFamily="34" charset="-128"/>
                        <a:ea typeface="Meiryo" panose="020B0604030504040204" pitchFamily="34" charset="-128"/>
                      </a:endParaRPr>
                    </a:p>
                  </a:txBody>
                  <a:tcPr marL="45720" marR="457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6656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1.2</a:t>
                      </a:r>
                      <a:r>
                        <a:rPr kumimoji="1" lang="ja-JP" altLang="en-US" sz="1100" b="0" dirty="0">
                          <a:solidFill>
                            <a:schemeClr val="bg1"/>
                          </a:solidFill>
                          <a:latin typeface="Meiryo" panose="020B0604030504040204" pitchFamily="34" charset="-128"/>
                          <a:ea typeface="Meiryo" panose="020B0604030504040204" pitchFamily="34" charset="-128"/>
                        </a:rPr>
                        <a:t>倍</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dirty="0">
                        <a:solidFill>
                          <a:srgbClr val="0D0D0D"/>
                        </a:solidFill>
                        <a:latin typeface="メイリオ" panose="020B0604030504040204" pitchFamily="50" charset="-128"/>
                        <a:ea typeface="メイリオ" panose="020B0604030504040204" pitchFamily="50" charset="-128"/>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6656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6656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kern="1200" dirty="0">
                          <a:solidFill>
                            <a:srgbClr val="0D0D0D"/>
                          </a:solidFill>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6656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kern="1200" dirty="0">
                          <a:solidFill>
                            <a:srgbClr val="0D0D0D"/>
                          </a:solidFill>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6656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kern="1200" dirty="0">
                          <a:solidFill>
                            <a:srgbClr val="0D0D0D"/>
                          </a:solidFill>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kern="1200" dirty="0">
                          <a:solidFill>
                            <a:srgbClr val="0D0D0D"/>
                          </a:solidFill>
                          <a:latin typeface="メイリオ" panose="020B0604030504040204" pitchFamily="50" charset="-128"/>
                          <a:ea typeface="メイリオ" panose="020B0604030504040204" pitchFamily="50" charset="-128"/>
                        </a:rPr>
                        <a:t>-</a:t>
                      </a:r>
                      <a:endParaRPr kumimoji="1" lang="ja-JP" altLang="en-US" sz="10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953925">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イベント）</a:t>
                      </a:r>
                      <a:r>
                        <a:rPr kumimoji="1" lang="en-US" altLang="ja-JP" sz="1100" b="0" kern="1200" dirty="0">
                          <a:solidFill>
                            <a:schemeClr val="bg1"/>
                          </a:solidFill>
                          <a:latin typeface="Meiryo" panose="020B0604030504040204" pitchFamily="34" charset="-128"/>
                          <a:ea typeface="Meiryo" panose="020B0604030504040204" pitchFamily="34" charset="-128"/>
                        </a:rPr>
                        <a:t>※</a:t>
                      </a:r>
                      <a:r>
                        <a:rPr kumimoji="1" lang="ja-JP" altLang="en-US" sz="1100" b="0" kern="1200" dirty="0">
                          <a:solidFill>
                            <a:schemeClr val="bg1"/>
                          </a:solidFill>
                          <a:latin typeface="Meiryo" panose="020B0604030504040204" pitchFamily="34" charset="-128"/>
                          <a:ea typeface="Meiryo" panose="020B0604030504040204" pitchFamily="34" charset="-128"/>
                        </a:rPr>
                        <a:t>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配信：</a:t>
                      </a:r>
                      <a:r>
                        <a:rPr kumimoji="1"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1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1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437867">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オーディエンスリスト（ヤフー提供）</a:t>
                      </a:r>
                      <a:r>
                        <a:rPr kumimoji="1" lang="ja-JP" altLang="en-US" sz="1050" b="0" kern="1200">
                          <a:solidFill>
                            <a:schemeClr val="bg1"/>
                          </a:solidFill>
                          <a:latin typeface="Meiryo" panose="020B0604030504040204" pitchFamily="34" charset="-128"/>
                          <a:ea typeface="Meiryo" panose="020B0604030504040204" pitchFamily="34" charset="-128"/>
                        </a:rPr>
                        <a:t>　</a:t>
                      </a:r>
                      <a:r>
                        <a:rPr kumimoji="1" lang="en-US" altLang="ja-JP" sz="105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（ヤフー提供）</a:t>
                      </a:r>
                      <a:r>
                        <a:rPr kumimoji="1" lang="en-US" altLang="ja-JP" sz="11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6656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00" b="0" kern="1200" dirty="0">
                          <a:solidFill>
                            <a:srgbClr val="0D0D0D"/>
                          </a:solidFill>
                          <a:latin typeface="メイリオ" panose="020B0604030504040204" pitchFamily="50" charset="-128"/>
                          <a:ea typeface="メイリオ" panose="020B0604030504040204" pitchFamily="50" charset="-128"/>
                          <a:cs typeface="+mn-cs"/>
                        </a:rPr>
                        <a:t>-</a:t>
                      </a: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4" name="テキスト ボックス 3">
            <a:extLst>
              <a:ext uri="{FF2B5EF4-FFF2-40B4-BE49-F238E27FC236}">
                <a16:creationId xmlns:a16="http://schemas.microsoft.com/office/drawing/2014/main" id="{8917435E-7182-7947-FF3E-74E2D895174D}"/>
              </a:ext>
            </a:extLst>
          </p:cNvPr>
          <p:cNvSpPr txBox="1"/>
          <p:nvPr/>
        </p:nvSpPr>
        <p:spPr>
          <a:xfrm>
            <a:off x="1279523" y="5134600"/>
            <a:ext cx="11199519" cy="1641988"/>
          </a:xfrm>
          <a:prstGeom prst="rect">
            <a:avLst/>
          </a:prstGeom>
          <a:noFill/>
        </p:spPr>
        <p:txBody>
          <a:bodyPr wrap="square" lIns="0" tIns="0" rIns="0" bIns="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r>
              <a:rPr kumimoji="1" lang="ja-JP" altLang="en-US"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注意事項</a:t>
            </a:r>
            <a:r>
              <a:rPr kumimoji="1" lang="en-US" altLang="ja-JP"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r>
              <a:rPr kumimoji="1" lang="ja-JP" altLang="en-US" sz="9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こちらの商品は、ターゲティング設定不可です。</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※SP</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はスマートフォン、</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PC</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はパソコン、</a:t>
            </a:r>
            <a:r>
              <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MD</a:t>
            </a:r>
            <a:r>
              <a:rPr kumimoji="1" lang="ja-JP" altLang="en-US"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はマルチデバイスの略称です。</a:t>
            </a:r>
            <a:endParaRPr kumimoji="1" lang="en-US" altLang="ja-JP" sz="8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上記表の「●」がターゲティング設定可になります。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年齢は以下の区分で指定が可能です。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25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30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34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35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39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40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44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45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49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50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54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55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59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60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64</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65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69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70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歳以上</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は「基本料金</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ターゲティングごとに設定されている掛け率」（小数点以下切り捨て）によって決定されます。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掛け率の最大値は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倍になります。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例：性別、年齢、オーディエンスリスト（興味関心、購買意向、属性・ライフイベント）を設定した場合、</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1.2</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1.2</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=2.59</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倍となりますが、最大値が</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倍のため、</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2.0</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倍で設定可能となります。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オーディエンスリストを複数選択した場合、</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掛け率は高い方が選択されます。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例：「メディア視聴ターゲティング」</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1.5</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倍と「ファンターゲティング」</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倍を選択した場合、</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1.8</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倍が適用されます。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「枠購入型」や「時間帯ジャック購入型」配信商品の場合は、ターゲティング項目ごとの「</a:t>
            </a:r>
            <a:r>
              <a:rPr kumimoji="1" lang="en-US" altLang="ja-JP" sz="800" b="0" i="0" u="none" strike="noStrike" kern="1200" cap="none" spc="0" normalizeH="0" baseline="0" noProof="0" dirty="0" err="1">
                <a:ln>
                  <a:noFill/>
                </a:ln>
                <a:solidFill>
                  <a:schemeClr val="bg1">
                    <a:lumMod val="65000"/>
                  </a:schemeClr>
                </a:solidFill>
                <a:effectLst/>
                <a:uLnTx/>
                <a:uFillTx/>
                <a:latin typeface="メイリオ" panose="020B0604030504040204" pitchFamily="50" charset="-128"/>
                <a:ea typeface="メイリオ" panose="020B0604030504040204" pitchFamily="50" charset="-128"/>
              </a:rPr>
              <a:t>vCPM</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掛け率」を含んだ金額を記載しています。</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※SP</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はスマートフォン、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PC</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はパソコン、</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MD</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はマルチデバイスの略称です。</a:t>
            </a:r>
            <a:endParaRPr kumimoji="1" lang="ja-JP" altLang="en-US" sz="1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※1</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オーディエンスリストの詳細は、</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Yahoo!</a:t>
            </a:r>
            <a:r>
              <a:rPr kumimoji="1" lang="ja-JP" altLang="en-US"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広告ヘルプを参照してください。</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rPr>
              <a:t> </a:t>
            </a:r>
            <a:r>
              <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https://ads-help.yahoo-net.jp/s/article/H000044833?language=ja</a:t>
            </a:r>
            <a:endParaRPr kumimoji="1" lang="en-US" altLang="ja-JP" sz="800" b="0" i="0" u="none" strike="noStrike" kern="1200" cap="none" spc="0" normalizeH="0" baseline="0" noProof="0" dirty="0">
              <a:ln>
                <a:noFill/>
              </a:ln>
              <a:solidFill>
                <a:schemeClr val="bg1">
                  <a:lumMod val="65000"/>
                </a:schemeClr>
              </a:solidFill>
              <a:effectLst/>
              <a:uLnTx/>
              <a:uFillTx/>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967674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71728752-1C8B-9CFE-5B16-E34BCE341289}"/>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en-US" altLang="ja-JP" dirty="0">
                <a:solidFill>
                  <a:srgbClr val="000048"/>
                </a:solidFill>
                <a:latin typeface="Meiryo" panose="020B0604030504040204" pitchFamily="34" charset="-128"/>
                <a:ea typeface="Meiryo" panose="020B0604030504040204" pitchFamily="34" charset="-128"/>
              </a:rPr>
              <a:t>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4</a:t>
            </a:r>
            <a:r>
              <a:rPr kumimoji="1" lang="ja-JP" altLang="en-US" dirty="0">
                <a:solidFill>
                  <a:srgbClr val="000048"/>
                </a:solidFill>
                <a:latin typeface="Meiryo" panose="020B0604030504040204" pitchFamily="34" charset="-128"/>
                <a:ea typeface="Meiryo" panose="020B0604030504040204" pitchFamily="34" charset="-128"/>
              </a:rPr>
              <a:t>月</a:t>
            </a:r>
            <a:r>
              <a:rPr kumimoji="1" lang="en-US" altLang="ja-JP" dirty="0">
                <a:solidFill>
                  <a:srgbClr val="000048"/>
                </a:solidFill>
                <a:latin typeface="Meiryo" panose="020B0604030504040204" pitchFamily="34" charset="-128"/>
                <a:ea typeface="Meiryo" panose="020B0604030504040204" pitchFamily="34" charset="-128"/>
              </a:rPr>
              <a:t>~2026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9</a:t>
            </a:r>
            <a:r>
              <a:rPr kumimoji="1" lang="ja-JP" altLang="en-US" dirty="0">
                <a:solidFill>
                  <a:srgbClr val="000048"/>
                </a:solidFill>
                <a:latin typeface="Meiryo" panose="020B0604030504040204" pitchFamily="34" charset="-128"/>
                <a:ea typeface="Meiryo" panose="020B0604030504040204" pitchFamily="34" charset="-128"/>
              </a:rPr>
              <a:t>月商品</a:t>
            </a:r>
          </a:p>
        </p:txBody>
      </p:sp>
      <p:sp>
        <p:nvSpPr>
          <p:cNvPr id="9" name="1 つの角を丸めた四角形 22">
            <a:extLst>
              <a:ext uri="{FF2B5EF4-FFF2-40B4-BE49-F238E27FC236}">
                <a16:creationId xmlns:a16="http://schemas.microsoft.com/office/drawing/2014/main" id="{257BB2AF-45B0-4A70-2980-EE8661DB9FE8}"/>
              </a:ext>
            </a:extLst>
          </p:cNvPr>
          <p:cNvSpPr/>
          <p:nvPr/>
        </p:nvSpPr>
        <p:spPr>
          <a:xfrm>
            <a:off x="507832" y="992440"/>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kumimoji="1" lang="en-US" altLang="ja-JP" sz="1800" b="1" i="0" dirty="0">
                <a:latin typeface="Meiryo"/>
                <a:ea typeface="Meiryo"/>
              </a:rPr>
              <a:t>Yahoo!</a:t>
            </a:r>
            <a:r>
              <a:rPr kumimoji="1" lang="ja-JP" altLang="en-US" sz="1800" b="1" i="0" dirty="0">
                <a:latin typeface="Meiryo"/>
                <a:ea typeface="Meiryo"/>
              </a:rPr>
              <a:t>ファイナンス　タイアップ　</a:t>
            </a:r>
            <a:r>
              <a:rPr kumimoji="1" lang="en-US" altLang="ja-JP" sz="1800" b="1" i="0" dirty="0">
                <a:latin typeface="Meiryo"/>
                <a:ea typeface="Meiryo"/>
              </a:rPr>
              <a:t>2026</a:t>
            </a:r>
            <a:r>
              <a:rPr kumimoji="1" lang="ja-JP" altLang="en-US" sz="1800" b="1" i="0" dirty="0">
                <a:latin typeface="Meiryo"/>
                <a:ea typeface="Meiryo"/>
              </a:rPr>
              <a:t>年</a:t>
            </a:r>
            <a:r>
              <a:rPr kumimoji="1" lang="en-US" altLang="ja-JP" sz="1800" b="1" i="0" dirty="0">
                <a:latin typeface="Meiryo"/>
                <a:ea typeface="Meiryo"/>
              </a:rPr>
              <a:t>4</a:t>
            </a:r>
            <a:r>
              <a:rPr kumimoji="1" lang="ja-JP" altLang="en-US" sz="1800" b="1" i="0" dirty="0">
                <a:latin typeface="Meiryo"/>
                <a:ea typeface="Meiryo"/>
              </a:rPr>
              <a:t>月</a:t>
            </a:r>
            <a:r>
              <a:rPr kumimoji="1" lang="en-US" altLang="ja-JP" sz="1800" b="1" i="0" dirty="0">
                <a:latin typeface="Meiryo"/>
                <a:ea typeface="Meiryo"/>
              </a:rPr>
              <a:t>~2026</a:t>
            </a:r>
            <a:r>
              <a:rPr kumimoji="1" lang="ja-JP" altLang="en-US" sz="1800" b="1" i="0" dirty="0">
                <a:latin typeface="Meiryo"/>
                <a:ea typeface="Meiryo"/>
              </a:rPr>
              <a:t>年</a:t>
            </a:r>
            <a:r>
              <a:rPr kumimoji="1" lang="en-US" altLang="ja-JP" sz="1800" b="1" i="0" dirty="0">
                <a:latin typeface="Meiryo"/>
                <a:ea typeface="Meiryo"/>
              </a:rPr>
              <a:t>9</a:t>
            </a:r>
            <a:r>
              <a:rPr kumimoji="1" lang="ja-JP" altLang="en-US" sz="1800" b="1" i="0" dirty="0">
                <a:latin typeface="Meiryo"/>
                <a:ea typeface="Meiryo"/>
              </a:rPr>
              <a:t>月商品</a:t>
            </a:r>
          </a:p>
        </p:txBody>
      </p:sp>
      <p:sp>
        <p:nvSpPr>
          <p:cNvPr id="10" name="正方形/長方形 9">
            <a:extLst>
              <a:ext uri="{FF2B5EF4-FFF2-40B4-BE49-F238E27FC236}">
                <a16:creationId xmlns:a16="http://schemas.microsoft.com/office/drawing/2014/main" id="{B323071F-6CD5-366A-6C00-509C84FEF1CC}"/>
              </a:ext>
            </a:extLst>
          </p:cNvPr>
          <p:cNvSpPr/>
          <p:nvPr/>
        </p:nvSpPr>
        <p:spPr>
          <a:xfrm>
            <a:off x="493629" y="1566406"/>
            <a:ext cx="11204741" cy="4687538"/>
          </a:xfrm>
          <a:prstGeom prst="rect">
            <a:avLst/>
          </a:prstGeom>
          <a:solidFill>
            <a:schemeClr val="bg2">
              <a:lumMod val="95000"/>
            </a:schemeClr>
          </a:solidFill>
          <a:ln w="9525">
            <a:noFill/>
          </a:ln>
          <a:effectLst>
            <a:outerShdw blurRad="381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96000" tIns="46800" rIns="90000" bIns="144000" numCol="1" spcCol="0" rtlCol="0" fromWordArt="0" anchor="ctr" anchorCtr="0" forceAA="0" compatLnSpc="1">
            <a:prstTxWarp prst="textNoShape">
              <a:avLst/>
            </a:prstTxWarp>
            <a:noAutofit/>
          </a:bodyPr>
          <a:lstStyle/>
          <a:p>
            <a:r>
              <a:rPr lang="ja-JP" altLang="en-US" sz="1600" b="1" dirty="0">
                <a:solidFill>
                  <a:srgbClr val="0D0D0D"/>
                </a:solidFill>
                <a:latin typeface="メイリオ" panose="020B0604030504040204" pitchFamily="50" charset="-128"/>
              </a:rPr>
              <a:t>・制作費申し込みツールの変更</a:t>
            </a:r>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お申し込み先が「</a:t>
            </a:r>
            <a:r>
              <a:rPr lang="en-US" altLang="ja-JP" sz="1600" dirty="0">
                <a:solidFill>
                  <a:srgbClr val="0D0D0D"/>
                </a:solidFill>
                <a:latin typeface="メイリオ" panose="020B0604030504040204" pitchFamily="50" charset="-128"/>
              </a:rPr>
              <a:t>LINE Biz Process Manager</a:t>
            </a:r>
            <a:r>
              <a:rPr lang="ja-JP" altLang="en-US" sz="1600" dirty="0">
                <a:solidFill>
                  <a:srgbClr val="0D0D0D"/>
                </a:solidFill>
                <a:latin typeface="メイリオ" panose="020B0604030504040204" pitchFamily="50" charset="-128"/>
              </a:rPr>
              <a:t>（</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）」へ変更になります。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のリリースが</a:t>
            </a:r>
            <a:r>
              <a:rPr lang="en-US" altLang="ja-JP" sz="1600" dirty="0">
                <a:solidFill>
                  <a:srgbClr val="0D0D0D"/>
                </a:solidFill>
                <a:latin typeface="メイリオ" panose="020B0604030504040204" pitchFamily="50" charset="-128"/>
              </a:rPr>
              <a:t>2026</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2</a:t>
            </a:r>
            <a:r>
              <a:rPr lang="ja-JP" altLang="en-US" sz="1600" dirty="0">
                <a:solidFill>
                  <a:srgbClr val="0D0D0D"/>
                </a:solidFill>
                <a:latin typeface="メイリオ" panose="020B0604030504040204" pitchFamily="50" charset="-128"/>
              </a:rPr>
              <a:t>月下旬のため、お申し込み開始は後日ご案内いたします。</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graphicFrame>
        <p:nvGraphicFramePr>
          <p:cNvPr id="2" name="表 1">
            <a:extLst>
              <a:ext uri="{FF2B5EF4-FFF2-40B4-BE49-F238E27FC236}">
                <a16:creationId xmlns:a16="http://schemas.microsoft.com/office/drawing/2014/main" id="{209F8C57-6898-8479-A471-9D16786A95F4}"/>
              </a:ext>
            </a:extLst>
          </p:cNvPr>
          <p:cNvGraphicFramePr>
            <a:graphicFrameLocks noGrp="1"/>
          </p:cNvGraphicFramePr>
          <p:nvPr>
            <p:extLst>
              <p:ext uri="{D42A27DB-BD31-4B8C-83A1-F6EECF244321}">
                <p14:modId xmlns:p14="http://schemas.microsoft.com/office/powerpoint/2010/main" val="3607140429"/>
              </p:ext>
            </p:extLst>
          </p:nvPr>
        </p:nvGraphicFramePr>
        <p:xfrm>
          <a:off x="845062" y="4061372"/>
          <a:ext cx="10010694" cy="961843"/>
        </p:xfrm>
        <a:graphic>
          <a:graphicData uri="http://schemas.openxmlformats.org/drawingml/2006/table">
            <a:tbl>
              <a:tblPr bandRow="1"/>
              <a:tblGrid>
                <a:gridCol w="2879218">
                  <a:extLst>
                    <a:ext uri="{9D8B030D-6E8A-4147-A177-3AD203B41FA5}">
                      <a16:colId xmlns:a16="http://schemas.microsoft.com/office/drawing/2014/main" val="3236551118"/>
                    </a:ext>
                  </a:extLst>
                </a:gridCol>
                <a:gridCol w="3537835">
                  <a:extLst>
                    <a:ext uri="{9D8B030D-6E8A-4147-A177-3AD203B41FA5}">
                      <a16:colId xmlns:a16="http://schemas.microsoft.com/office/drawing/2014/main" val="3901351372"/>
                    </a:ext>
                  </a:extLst>
                </a:gridCol>
                <a:gridCol w="3593641">
                  <a:extLst>
                    <a:ext uri="{9D8B030D-6E8A-4147-A177-3AD203B41FA5}">
                      <a16:colId xmlns:a16="http://schemas.microsoft.com/office/drawing/2014/main" val="3475477789"/>
                    </a:ext>
                  </a:extLst>
                </a:gridCol>
              </a:tblGrid>
              <a:tr h="504899">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申し込みツール</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a:t>
                      </a:r>
                      <a:r>
                        <a:rPr kumimoji="1" lang="ja-JP" altLang="en-US" sz="1400" b="1" i="0" dirty="0">
                          <a:solidFill>
                            <a:schemeClr val="bg1"/>
                          </a:solidFill>
                          <a:latin typeface="Meiryo"/>
                          <a:ea typeface="Meiryo"/>
                        </a:rPr>
                        <a:t>月下旬以降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456944">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お申込みフォーム</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mn-ea"/>
                          <a:cs typeface="+mn-cs"/>
                        </a:rPr>
                        <a:t>LINE Biz Process Manager</a:t>
                      </a:r>
                      <a:r>
                        <a:rPr kumimoji="1" lang="ja-JP" altLang="en-US" sz="1200" b="1" kern="1200" dirty="0">
                          <a:solidFill>
                            <a:srgbClr val="002AFF"/>
                          </a:solidFill>
                          <a:effectLst/>
                          <a:latin typeface="メイリオ" panose="020B0604030504040204" pitchFamily="50" charset="-128"/>
                          <a:ea typeface="+mn-ea"/>
                          <a:cs typeface="+mn-cs"/>
                        </a:rPr>
                        <a:t>（</a:t>
                      </a:r>
                      <a:r>
                        <a:rPr kumimoji="1" lang="en-US" altLang="ja-JP" sz="1200" b="1" kern="1200" dirty="0">
                          <a:solidFill>
                            <a:srgbClr val="002AFF"/>
                          </a:solidFill>
                          <a:effectLst/>
                          <a:latin typeface="メイリオ" panose="020B0604030504040204" pitchFamily="50" charset="-128"/>
                          <a:ea typeface="+mn-ea"/>
                          <a:cs typeface="+mn-cs"/>
                        </a:rPr>
                        <a:t>LBPM</a:t>
                      </a:r>
                      <a:r>
                        <a:rPr kumimoji="1" lang="ja-JP" altLang="en-US" sz="1200" b="1" kern="1200" dirty="0">
                          <a:solidFill>
                            <a:srgbClr val="002AFF"/>
                          </a:solidFill>
                          <a:effectLst/>
                          <a:latin typeface="メイリオ" panose="020B0604030504040204" pitchFamily="50" charset="-128"/>
                          <a:ea typeface="+mn-ea"/>
                          <a:cs typeface="+mn-cs"/>
                        </a:rPr>
                        <a:t>）</a:t>
                      </a:r>
                      <a:endParaRPr kumimoji="1" lang="en-US" altLang="ja-JP" sz="1200" b="1" kern="1200" dirty="0">
                        <a:solidFill>
                          <a:srgbClr val="002AFF"/>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bl>
          </a:graphicData>
        </a:graphic>
      </p:graphicFrame>
      <p:sp>
        <p:nvSpPr>
          <p:cNvPr id="4" name="テキスト ボックス 3">
            <a:extLst>
              <a:ext uri="{FF2B5EF4-FFF2-40B4-BE49-F238E27FC236}">
                <a16:creationId xmlns:a16="http://schemas.microsoft.com/office/drawing/2014/main" id="{759B4C44-F706-2211-5F7F-218A5E9A0C96}"/>
              </a:ext>
            </a:extLst>
          </p:cNvPr>
          <p:cNvSpPr txBox="1"/>
          <p:nvPr/>
        </p:nvSpPr>
        <p:spPr>
          <a:xfrm>
            <a:off x="7027862" y="488431"/>
            <a:ext cx="3276600" cy="169277"/>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※2025</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9</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2026</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lang="en-US" altLang="ja-JP" sz="1000" dirty="0">
                <a:solidFill>
                  <a:srgbClr val="0D0D0D"/>
                </a:solidFill>
                <a:latin typeface="Meiryo" panose="020B0604030504040204" pitchFamily="34" charset="-128"/>
                <a:ea typeface="Meiryo" panose="020B0604030504040204" pitchFamily="34" charset="-128"/>
              </a:rPr>
              <a:t>3</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月からの変更点</a:t>
            </a:r>
          </a:p>
        </p:txBody>
      </p:sp>
    </p:spTree>
    <p:extLst>
      <p:ext uri="{BB962C8B-B14F-4D97-AF65-F5344CB8AC3E}">
        <p14:creationId xmlns:p14="http://schemas.microsoft.com/office/powerpoint/2010/main" val="319107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1B379-B7C3-C662-85F5-28D3F6CB8F65}"/>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61F1F439-316F-C51E-E417-93F266FB0B0A}"/>
              </a:ext>
            </a:extLst>
          </p:cNvPr>
          <p:cNvSpPr>
            <a:spLocks noGrp="1"/>
          </p:cNvSpPr>
          <p:nvPr>
            <p:ph type="body" sz="quarter" idx="19"/>
          </p:nvPr>
        </p:nvSpPr>
        <p:spPr/>
        <p:txBody>
          <a:bodyPr/>
          <a:lstStyle/>
          <a:p>
            <a:r>
              <a:rPr lang="ja-JP" altLang="en-US" dirty="0"/>
              <a:t>商品スペック</a:t>
            </a:r>
            <a:endParaRPr kumimoji="1" lang="ja-JP" altLang="en-US" dirty="0"/>
          </a:p>
        </p:txBody>
      </p:sp>
      <p:sp>
        <p:nvSpPr>
          <p:cNvPr id="8" name="テキスト プレースホルダー 7">
            <a:extLst>
              <a:ext uri="{FF2B5EF4-FFF2-40B4-BE49-F238E27FC236}">
                <a16:creationId xmlns:a16="http://schemas.microsoft.com/office/drawing/2014/main" id="{FE69C2E0-C32E-FD04-F975-121BD3AD0951}"/>
              </a:ext>
            </a:extLst>
          </p:cNvPr>
          <p:cNvSpPr>
            <a:spLocks noGrp="1"/>
          </p:cNvSpPr>
          <p:nvPr>
            <p:ph type="body" sz="quarter" idx="20"/>
          </p:nvPr>
        </p:nvSpPr>
        <p:spPr/>
        <p:txBody>
          <a:bodyPr/>
          <a:lstStyle/>
          <a:p>
            <a:r>
              <a:rPr lang="en-US" altLang="ja-JP" dirty="0"/>
              <a:t>02</a:t>
            </a:r>
            <a:endParaRPr lang="ja-JP" altLang="en-US" dirty="0"/>
          </a:p>
        </p:txBody>
      </p:sp>
      <p:pic>
        <p:nvPicPr>
          <p:cNvPr id="7" name="図プレースホルダー 9" descr="アイコン&#10;&#10;自動的に生成された説明">
            <a:extLst>
              <a:ext uri="{FF2B5EF4-FFF2-40B4-BE49-F238E27FC236}">
                <a16:creationId xmlns:a16="http://schemas.microsoft.com/office/drawing/2014/main" id="{9D8706D8-12D4-D54D-6658-B4BAA5A5B115}"/>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3110988"/>
            <a:ext cx="1586282" cy="1464484"/>
          </a:xfrm>
        </p:spPr>
      </p:pic>
    </p:spTree>
    <p:extLst>
      <p:ext uri="{BB962C8B-B14F-4D97-AF65-F5344CB8AC3E}">
        <p14:creationId xmlns:p14="http://schemas.microsoft.com/office/powerpoint/2010/main" val="462595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en-US" altLang="ja-JP" dirty="0">
                <a:latin typeface="+mn-ea"/>
                <a:cs typeface="メイリオ" panose="020B0604030504040204" pitchFamily="50" charset="-128"/>
              </a:rPr>
              <a:t>Yahoo!</a:t>
            </a:r>
            <a:r>
              <a:rPr lang="ja-JP" altLang="en-US" dirty="0">
                <a:latin typeface="+mn-ea"/>
                <a:cs typeface="メイリオ" panose="020B0604030504040204" pitchFamily="50" charset="-128"/>
              </a:rPr>
              <a:t>ファイナンス  タイアップ </a:t>
            </a:r>
            <a:r>
              <a:rPr lang="en-US" altLang="ja-JP" dirty="0">
                <a:latin typeface="+mn-ea"/>
                <a:cs typeface="メイリオ" panose="020B0604030504040204" pitchFamily="50" charset="-128"/>
              </a:rPr>
              <a:t>– </a:t>
            </a:r>
            <a:r>
              <a:rPr lang="ja-JP" altLang="en-US" dirty="0">
                <a:latin typeface="+mn-ea"/>
                <a:cs typeface="メイリオ" panose="020B0604030504040204" pitchFamily="50" charset="-128"/>
              </a:rPr>
              <a:t>スマートフォン </a:t>
            </a:r>
            <a:r>
              <a:rPr lang="en-US" altLang="ja-JP" dirty="0">
                <a:latin typeface="+mn-ea"/>
                <a:cs typeface="メイリオ" panose="020B0604030504040204" pitchFamily="50" charset="-128"/>
              </a:rPr>
              <a:t>–</a:t>
            </a:r>
          </a:p>
        </p:txBody>
      </p:sp>
      <p:sp>
        <p:nvSpPr>
          <p:cNvPr id="52" name="正方形/長方形 51">
            <a:extLst>
              <a:ext uri="{FF2B5EF4-FFF2-40B4-BE49-F238E27FC236}">
                <a16:creationId xmlns:a16="http://schemas.microsoft.com/office/drawing/2014/main" id="{E6B17F4B-FEFF-EDAA-09E9-AA2E604591A3}"/>
              </a:ext>
            </a:extLst>
          </p:cNvPr>
          <p:cNvSpPr/>
          <p:nvPr/>
        </p:nvSpPr>
        <p:spPr>
          <a:xfrm>
            <a:off x="825413" y="2324713"/>
            <a:ext cx="10634749" cy="4139149"/>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3" name="正方形/長方形 52">
            <a:extLst>
              <a:ext uri="{FF2B5EF4-FFF2-40B4-BE49-F238E27FC236}">
                <a16:creationId xmlns:a16="http://schemas.microsoft.com/office/drawing/2014/main" id="{9B02C5CF-7330-9C4D-44FF-CFA47782011F}"/>
              </a:ext>
            </a:extLst>
          </p:cNvPr>
          <p:cNvSpPr/>
          <p:nvPr/>
        </p:nvSpPr>
        <p:spPr>
          <a:xfrm>
            <a:off x="479425" y="2329245"/>
            <a:ext cx="350620" cy="4139149"/>
          </a:xfrm>
          <a:prstGeom prst="rect">
            <a:avLst/>
          </a:prstGeom>
          <a:solidFill>
            <a:schemeClr val="accent1"/>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スマートフォン</a:t>
            </a:r>
          </a:p>
        </p:txBody>
      </p:sp>
      <p:sp>
        <p:nvSpPr>
          <p:cNvPr id="54" name="テキスト ボックス 53">
            <a:extLst>
              <a:ext uri="{FF2B5EF4-FFF2-40B4-BE49-F238E27FC236}">
                <a16:creationId xmlns:a16="http://schemas.microsoft.com/office/drawing/2014/main" id="{56B98764-1262-A8D8-D668-DA899224642D}"/>
              </a:ext>
            </a:extLst>
          </p:cNvPr>
          <p:cNvSpPr txBox="1"/>
          <p:nvPr/>
        </p:nvSpPr>
        <p:spPr>
          <a:xfrm>
            <a:off x="840518" y="2931260"/>
            <a:ext cx="2558394" cy="379719"/>
          </a:xfrm>
          <a:prstGeom prst="rect">
            <a:avLst/>
          </a:prstGeom>
          <a:noFill/>
          <a:ln w="38100">
            <a:noFill/>
          </a:ln>
        </p:spPr>
        <p:txBody>
          <a:bodyPr vert="horz" wrap="none" lIns="0" tIns="0" rIns="0" bIns="0" rtlCol="0">
            <a:spAutoFit/>
          </a:bodyPr>
          <a:lstStyle/>
          <a:p>
            <a:pPr algn="ctr">
              <a:lnSpc>
                <a:spcPct val="120000"/>
              </a:lnSpc>
              <a:defRPr/>
            </a:pPr>
            <a:r>
              <a:rPr lang="en-US" altLang="ja-JP" sz="1050" dirty="0">
                <a:solidFill>
                  <a:srgbClr val="545454"/>
                </a:solidFill>
                <a:latin typeface="メイリオ"/>
              </a:rPr>
              <a:t>Yahoo!</a:t>
            </a:r>
            <a:r>
              <a:rPr lang="ja-JP" altLang="en-US" sz="1050" dirty="0">
                <a:solidFill>
                  <a:srgbClr val="545454"/>
                </a:solidFill>
                <a:latin typeface="メイリオ"/>
              </a:rPr>
              <a:t>ファイナンストップ</a:t>
            </a:r>
            <a:endParaRPr lang="en-US" altLang="ja-JP" sz="1050" dirty="0">
              <a:solidFill>
                <a:srgbClr val="545454"/>
              </a:solidFill>
              <a:latin typeface="メイリオ"/>
            </a:endParaRPr>
          </a:p>
          <a:p>
            <a:pPr algn="ctr">
              <a:lnSpc>
                <a:spcPct val="120000"/>
              </a:lnSpc>
              <a:defRPr/>
            </a:pPr>
            <a:r>
              <a:rPr lang="ja-JP" altLang="en-US" sz="1050" dirty="0">
                <a:solidFill>
                  <a:srgbClr val="545454"/>
                </a:solidFill>
                <a:latin typeface="メイリオ"/>
              </a:rPr>
              <a:t>投資信託ランキングコンテンツ下部、ほか</a:t>
            </a:r>
            <a:endParaRPr lang="en-US" altLang="ja-JP" sz="1050" dirty="0">
              <a:solidFill>
                <a:srgbClr val="545454"/>
              </a:solidFill>
              <a:latin typeface="メイリオ"/>
            </a:endParaRPr>
          </a:p>
        </p:txBody>
      </p:sp>
      <p:sp>
        <p:nvSpPr>
          <p:cNvPr id="55" name="角丸四角形 19">
            <a:extLst>
              <a:ext uri="{FF2B5EF4-FFF2-40B4-BE49-F238E27FC236}">
                <a16:creationId xmlns:a16="http://schemas.microsoft.com/office/drawing/2014/main" id="{17AC4C51-C29B-7408-85B1-26F9C6A72758}"/>
              </a:ext>
            </a:extLst>
          </p:cNvPr>
          <p:cNvSpPr/>
          <p:nvPr/>
        </p:nvSpPr>
        <p:spPr>
          <a:xfrm>
            <a:off x="1176033" y="2521757"/>
            <a:ext cx="1761076"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grpSp>
        <p:nvGrpSpPr>
          <p:cNvPr id="56" name="グループ化 55">
            <a:extLst>
              <a:ext uri="{FF2B5EF4-FFF2-40B4-BE49-F238E27FC236}">
                <a16:creationId xmlns:a16="http://schemas.microsoft.com/office/drawing/2014/main" id="{BA380891-0274-E90B-409D-D17E102A77F6}"/>
              </a:ext>
            </a:extLst>
          </p:cNvPr>
          <p:cNvGrpSpPr/>
          <p:nvPr/>
        </p:nvGrpSpPr>
        <p:grpSpPr>
          <a:xfrm>
            <a:off x="1280190" y="3469360"/>
            <a:ext cx="1430691" cy="2773891"/>
            <a:chOff x="3321431" y="3469360"/>
            <a:chExt cx="1430691" cy="2773891"/>
          </a:xfrm>
        </p:grpSpPr>
        <p:sp>
          <p:nvSpPr>
            <p:cNvPr id="57" name="角丸四角形 45">
              <a:extLst>
                <a:ext uri="{FF2B5EF4-FFF2-40B4-BE49-F238E27FC236}">
                  <a16:creationId xmlns:a16="http://schemas.microsoft.com/office/drawing/2014/main" id="{711B9D6D-B9EB-E4F2-9C37-5C99E67CD798}"/>
                </a:ext>
              </a:extLst>
            </p:cNvPr>
            <p:cNvSpPr/>
            <p:nvPr/>
          </p:nvSpPr>
          <p:spPr>
            <a:xfrm>
              <a:off x="3386110" y="3528940"/>
              <a:ext cx="1301333" cy="2606634"/>
            </a:xfrm>
            <a:prstGeom prst="roundRect">
              <a:avLst>
                <a:gd name="adj" fmla="val 7298"/>
              </a:avLst>
            </a:prstGeom>
            <a:solidFill>
              <a:srgbClr val="FFFFFF"/>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58" name="図 57">
              <a:extLst>
                <a:ext uri="{FF2B5EF4-FFF2-40B4-BE49-F238E27FC236}">
                  <a16:creationId xmlns:a16="http://schemas.microsoft.com/office/drawing/2014/main" id="{AB92C054-5500-7EE5-E4EA-72B9E08462A5}"/>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grpSp>
        <p:nvGrpSpPr>
          <p:cNvPr id="59" name="グループ化 58">
            <a:extLst>
              <a:ext uri="{FF2B5EF4-FFF2-40B4-BE49-F238E27FC236}">
                <a16:creationId xmlns:a16="http://schemas.microsoft.com/office/drawing/2014/main" id="{91AD99C0-7032-F36D-8938-7869E179B4D8}"/>
              </a:ext>
            </a:extLst>
          </p:cNvPr>
          <p:cNvGrpSpPr/>
          <p:nvPr/>
        </p:nvGrpSpPr>
        <p:grpSpPr>
          <a:xfrm>
            <a:off x="1403409" y="3673951"/>
            <a:ext cx="1186667" cy="2411500"/>
            <a:chOff x="1687657" y="3840047"/>
            <a:chExt cx="912495" cy="1854336"/>
          </a:xfrm>
        </p:grpSpPr>
        <p:pic>
          <p:nvPicPr>
            <p:cNvPr id="60" name="図 59">
              <a:extLst>
                <a:ext uri="{FF2B5EF4-FFF2-40B4-BE49-F238E27FC236}">
                  <a16:creationId xmlns:a16="http://schemas.microsoft.com/office/drawing/2014/main" id="{36B74FAC-8991-9FFB-E78F-30F3680B0787}"/>
                </a:ext>
              </a:extLst>
            </p:cNvPr>
            <p:cNvPicPr>
              <a:picLocks noChangeAspect="1"/>
            </p:cNvPicPr>
            <p:nvPr/>
          </p:nvPicPr>
          <p:blipFill rotWithShape="1">
            <a:blip r:embed="rId4"/>
            <a:srcRect l="5722" r="4321" b="3529"/>
            <a:stretch/>
          </p:blipFill>
          <p:spPr>
            <a:xfrm>
              <a:off x="1687657" y="3840047"/>
              <a:ext cx="912495" cy="1847800"/>
            </a:xfrm>
            <a:prstGeom prst="rect">
              <a:avLst/>
            </a:prstGeom>
            <a:ln>
              <a:noFill/>
            </a:ln>
          </p:spPr>
        </p:pic>
        <p:sp>
          <p:nvSpPr>
            <p:cNvPr id="61" name="正方形/長方形 60">
              <a:extLst>
                <a:ext uri="{FF2B5EF4-FFF2-40B4-BE49-F238E27FC236}">
                  <a16:creationId xmlns:a16="http://schemas.microsoft.com/office/drawing/2014/main" id="{CE55BC89-A8BF-1577-6AD7-CF95315912DA}"/>
                </a:ext>
              </a:extLst>
            </p:cNvPr>
            <p:cNvSpPr>
              <a:spLocks noChangeAspect="1"/>
            </p:cNvSpPr>
            <p:nvPr/>
          </p:nvSpPr>
          <p:spPr>
            <a:xfrm>
              <a:off x="1709975" y="5207258"/>
              <a:ext cx="866001" cy="487125"/>
            </a:xfrm>
            <a:prstGeom prst="rect">
              <a:avLst/>
            </a:prstGeom>
            <a:solidFill>
              <a:schemeClr val="accent1">
                <a:lumMod val="50000"/>
                <a:lumOff val="50000"/>
              </a:schemeClr>
            </a:solidFill>
            <a:ln w="25400" cap="rnd" cmpd="sng" algn="ctr">
              <a:solidFill>
                <a:srgbClr val="002A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sp>
        <p:nvSpPr>
          <p:cNvPr id="62" name="テキスト ボックス 61">
            <a:extLst>
              <a:ext uri="{FF2B5EF4-FFF2-40B4-BE49-F238E27FC236}">
                <a16:creationId xmlns:a16="http://schemas.microsoft.com/office/drawing/2014/main" id="{47FEDA49-9D00-6D37-CD63-20B8193B5154}"/>
              </a:ext>
            </a:extLst>
          </p:cNvPr>
          <p:cNvSpPr txBox="1"/>
          <p:nvPr/>
        </p:nvSpPr>
        <p:spPr>
          <a:xfrm>
            <a:off x="3689267" y="2931260"/>
            <a:ext cx="2170466" cy="397801"/>
          </a:xfrm>
          <a:prstGeom prst="rect">
            <a:avLst/>
          </a:prstGeom>
          <a:noFill/>
          <a:ln w="38100">
            <a:noFill/>
          </a:ln>
        </p:spPr>
        <p:txBody>
          <a:bodyPr vert="horz" wrap="none" lIns="0" tIns="0" rIns="0" bIns="0" rtlCol="0">
            <a:spAutoFit/>
          </a:bodyPr>
          <a:lstStyle/>
          <a:p>
            <a:pPr algn="ctr">
              <a:lnSpc>
                <a:spcPct val="120000"/>
              </a:lnSpc>
              <a:defRPr/>
            </a:pPr>
            <a:r>
              <a:rPr lang="ja-JP" altLang="en-US" sz="1100" dirty="0">
                <a:solidFill>
                  <a:srgbClr val="545454"/>
                </a:solidFill>
                <a:latin typeface="メイリオ"/>
              </a:rPr>
              <a:t>ご希望の</a:t>
            </a:r>
            <a:r>
              <a:rPr lang="en-US" altLang="ja-JP" sz="1100" dirty="0">
                <a:solidFill>
                  <a:srgbClr val="545454"/>
                </a:solidFill>
                <a:latin typeface="メイリオ"/>
              </a:rPr>
              <a:t>Yahoo!</a:t>
            </a:r>
            <a:r>
              <a:rPr lang="ja-JP" altLang="en-US" sz="1100" dirty="0">
                <a:solidFill>
                  <a:srgbClr val="545454"/>
                </a:solidFill>
                <a:latin typeface="メイリオ"/>
              </a:rPr>
              <a:t>ファイナンス商品</a:t>
            </a:r>
          </a:p>
          <a:p>
            <a:pPr algn="ctr">
              <a:lnSpc>
                <a:spcPct val="120000"/>
              </a:lnSpc>
              <a:defRPr/>
            </a:pPr>
            <a:r>
              <a:rPr lang="en-US" altLang="ja-JP" sz="1100" dirty="0">
                <a:solidFill>
                  <a:srgbClr val="545454"/>
                </a:solidFill>
                <a:latin typeface="メイリオ"/>
              </a:rPr>
              <a:t>100</a:t>
            </a:r>
            <a:r>
              <a:rPr lang="ja-JP" altLang="en-US" sz="1100" dirty="0">
                <a:solidFill>
                  <a:srgbClr val="545454"/>
                </a:solidFill>
                <a:latin typeface="メイリオ"/>
              </a:rPr>
              <a:t>万円分</a:t>
            </a:r>
          </a:p>
        </p:txBody>
      </p:sp>
      <p:sp>
        <p:nvSpPr>
          <p:cNvPr id="63" name="角丸四角形 10">
            <a:extLst>
              <a:ext uri="{FF2B5EF4-FFF2-40B4-BE49-F238E27FC236}">
                <a16:creationId xmlns:a16="http://schemas.microsoft.com/office/drawing/2014/main" id="{94DB1FF5-0384-7FCA-801F-1FAD87EA52EE}"/>
              </a:ext>
            </a:extLst>
          </p:cNvPr>
          <p:cNvSpPr/>
          <p:nvPr/>
        </p:nvSpPr>
        <p:spPr>
          <a:xfrm>
            <a:off x="3321431" y="2521757"/>
            <a:ext cx="2942499"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通常広告</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grpSp>
        <p:nvGrpSpPr>
          <p:cNvPr id="64" name="グループ化 63">
            <a:extLst>
              <a:ext uri="{FF2B5EF4-FFF2-40B4-BE49-F238E27FC236}">
                <a16:creationId xmlns:a16="http://schemas.microsoft.com/office/drawing/2014/main" id="{722E762B-5D7D-9BE7-5616-91FDE1C1F2E0}"/>
              </a:ext>
            </a:extLst>
          </p:cNvPr>
          <p:cNvGrpSpPr/>
          <p:nvPr/>
        </p:nvGrpSpPr>
        <p:grpSpPr>
          <a:xfrm>
            <a:off x="3321431" y="3469360"/>
            <a:ext cx="1430691" cy="2773891"/>
            <a:chOff x="3321431" y="3469360"/>
            <a:chExt cx="1430691" cy="2773891"/>
          </a:xfrm>
        </p:grpSpPr>
        <p:sp>
          <p:nvSpPr>
            <p:cNvPr id="65" name="角丸四角形 18">
              <a:extLst>
                <a:ext uri="{FF2B5EF4-FFF2-40B4-BE49-F238E27FC236}">
                  <a16:creationId xmlns:a16="http://schemas.microsoft.com/office/drawing/2014/main" id="{36B50C80-8175-B4B0-6632-5AD1767F4F82}"/>
                </a:ext>
              </a:extLst>
            </p:cNvPr>
            <p:cNvSpPr/>
            <p:nvPr/>
          </p:nvSpPr>
          <p:spPr>
            <a:xfrm>
              <a:off x="3386110" y="3528940"/>
              <a:ext cx="1301333" cy="2606634"/>
            </a:xfrm>
            <a:prstGeom prst="roundRect">
              <a:avLst>
                <a:gd name="adj" fmla="val 7298"/>
              </a:avLst>
            </a:prstGeom>
            <a:solidFill>
              <a:srgbClr val="FFFFFF"/>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66" name="図 65">
              <a:extLst>
                <a:ext uri="{FF2B5EF4-FFF2-40B4-BE49-F238E27FC236}">
                  <a16:creationId xmlns:a16="http://schemas.microsoft.com/office/drawing/2014/main" id="{BA9DF2C0-98EF-4AE3-9D47-01A7B79976AA}"/>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pic>
        <p:nvPicPr>
          <p:cNvPr id="67" name="図 66">
            <a:extLst>
              <a:ext uri="{FF2B5EF4-FFF2-40B4-BE49-F238E27FC236}">
                <a16:creationId xmlns:a16="http://schemas.microsoft.com/office/drawing/2014/main" id="{30511821-EE5F-7FDE-5ED6-7679E97FF4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24776" y="3730879"/>
            <a:ext cx="1224000" cy="2218909"/>
          </a:xfrm>
          <a:prstGeom prst="rect">
            <a:avLst/>
          </a:prstGeom>
          <a:ln>
            <a:solidFill>
              <a:srgbClr val="FFFFFF">
                <a:lumMod val="85000"/>
              </a:srgbClr>
            </a:solidFill>
          </a:ln>
        </p:spPr>
      </p:pic>
      <p:grpSp>
        <p:nvGrpSpPr>
          <p:cNvPr id="68" name="グループ化 67">
            <a:extLst>
              <a:ext uri="{FF2B5EF4-FFF2-40B4-BE49-F238E27FC236}">
                <a16:creationId xmlns:a16="http://schemas.microsoft.com/office/drawing/2014/main" id="{E16A2D02-8B48-1020-FBFE-CCEEFA63DF4A}"/>
              </a:ext>
            </a:extLst>
          </p:cNvPr>
          <p:cNvGrpSpPr/>
          <p:nvPr/>
        </p:nvGrpSpPr>
        <p:grpSpPr>
          <a:xfrm>
            <a:off x="4833239" y="3469360"/>
            <a:ext cx="1430691" cy="2773891"/>
            <a:chOff x="4833239" y="3469360"/>
            <a:chExt cx="1430691" cy="2773891"/>
          </a:xfrm>
        </p:grpSpPr>
        <p:sp>
          <p:nvSpPr>
            <p:cNvPr id="69" name="角丸四角形 28">
              <a:extLst>
                <a:ext uri="{FF2B5EF4-FFF2-40B4-BE49-F238E27FC236}">
                  <a16:creationId xmlns:a16="http://schemas.microsoft.com/office/drawing/2014/main" id="{E575BAA9-1C80-D676-560F-173E6D9BCC8D}"/>
                </a:ext>
              </a:extLst>
            </p:cNvPr>
            <p:cNvSpPr/>
            <p:nvPr/>
          </p:nvSpPr>
          <p:spPr>
            <a:xfrm>
              <a:off x="4897918" y="3528940"/>
              <a:ext cx="1301333" cy="2606634"/>
            </a:xfrm>
            <a:prstGeom prst="roundRect">
              <a:avLst>
                <a:gd name="adj" fmla="val 7298"/>
              </a:avLst>
            </a:prstGeom>
            <a:solidFill>
              <a:srgbClr val="FFFFFF"/>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70" name="図 69">
              <a:extLst>
                <a:ext uri="{FF2B5EF4-FFF2-40B4-BE49-F238E27FC236}">
                  <a16:creationId xmlns:a16="http://schemas.microsoft.com/office/drawing/2014/main" id="{4FE08B5A-792B-61C6-80A0-AC61BFF9E7E3}"/>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pic>
        <p:nvPicPr>
          <p:cNvPr id="71" name="図 70">
            <a:extLst>
              <a:ext uri="{FF2B5EF4-FFF2-40B4-BE49-F238E27FC236}">
                <a16:creationId xmlns:a16="http://schemas.microsoft.com/office/drawing/2014/main" id="{616B2951-F612-12E1-6C0C-A8CEC64B46D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936584" y="3741110"/>
            <a:ext cx="1224000" cy="2198446"/>
          </a:xfrm>
          <a:prstGeom prst="rect">
            <a:avLst/>
          </a:prstGeom>
          <a:ln>
            <a:solidFill>
              <a:srgbClr val="FFFFFF">
                <a:lumMod val="85000"/>
              </a:srgbClr>
            </a:solidFill>
          </a:ln>
        </p:spPr>
      </p:pic>
      <p:grpSp>
        <p:nvGrpSpPr>
          <p:cNvPr id="72" name="グループ化 71">
            <a:extLst>
              <a:ext uri="{FF2B5EF4-FFF2-40B4-BE49-F238E27FC236}">
                <a16:creationId xmlns:a16="http://schemas.microsoft.com/office/drawing/2014/main" id="{0BC80E75-19E0-0989-6048-72C2093753A4}"/>
              </a:ext>
            </a:extLst>
          </p:cNvPr>
          <p:cNvGrpSpPr/>
          <p:nvPr/>
        </p:nvGrpSpPr>
        <p:grpSpPr>
          <a:xfrm>
            <a:off x="6975388" y="3469360"/>
            <a:ext cx="1430691" cy="2773891"/>
            <a:chOff x="4833239" y="3469360"/>
            <a:chExt cx="1430691" cy="2773891"/>
          </a:xfrm>
        </p:grpSpPr>
        <p:sp>
          <p:nvSpPr>
            <p:cNvPr id="73" name="角丸四角形 42">
              <a:extLst>
                <a:ext uri="{FF2B5EF4-FFF2-40B4-BE49-F238E27FC236}">
                  <a16:creationId xmlns:a16="http://schemas.microsoft.com/office/drawing/2014/main" id="{33704D3A-CF47-B804-BB7F-8D33DF277D60}"/>
                </a:ext>
              </a:extLst>
            </p:cNvPr>
            <p:cNvSpPr/>
            <p:nvPr/>
          </p:nvSpPr>
          <p:spPr>
            <a:xfrm>
              <a:off x="4897918" y="3528940"/>
              <a:ext cx="1301333" cy="2606634"/>
            </a:xfrm>
            <a:prstGeom prst="roundRect">
              <a:avLst>
                <a:gd name="adj" fmla="val 7298"/>
              </a:avLst>
            </a:prstGeom>
            <a:solidFill>
              <a:srgbClr val="FFFFFF"/>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74" name="図 73">
              <a:extLst>
                <a:ext uri="{FF2B5EF4-FFF2-40B4-BE49-F238E27FC236}">
                  <a16:creationId xmlns:a16="http://schemas.microsoft.com/office/drawing/2014/main" id="{6ADCD397-22F4-BED4-3F0E-8202F80976D6}"/>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grpSp>
        <p:nvGrpSpPr>
          <p:cNvPr id="75" name="グループ化 74">
            <a:extLst>
              <a:ext uri="{FF2B5EF4-FFF2-40B4-BE49-F238E27FC236}">
                <a16:creationId xmlns:a16="http://schemas.microsoft.com/office/drawing/2014/main" id="{38A13987-240B-C775-3DEE-AA780582AEB6}"/>
              </a:ext>
            </a:extLst>
          </p:cNvPr>
          <p:cNvGrpSpPr/>
          <p:nvPr/>
        </p:nvGrpSpPr>
        <p:grpSpPr>
          <a:xfrm>
            <a:off x="7078858" y="3670813"/>
            <a:ext cx="1223750" cy="1544224"/>
            <a:chOff x="6957061" y="3846250"/>
            <a:chExt cx="1451931" cy="1832161"/>
          </a:xfrm>
        </p:grpSpPr>
        <p:sp>
          <p:nvSpPr>
            <p:cNvPr id="76" name="正方形/長方形 75">
              <a:extLst>
                <a:ext uri="{FF2B5EF4-FFF2-40B4-BE49-F238E27FC236}">
                  <a16:creationId xmlns:a16="http://schemas.microsoft.com/office/drawing/2014/main" id="{F58FD2EF-EA47-91BC-75DF-CF3324950603}"/>
                </a:ext>
              </a:extLst>
            </p:cNvPr>
            <p:cNvSpPr/>
            <p:nvPr/>
          </p:nvSpPr>
          <p:spPr>
            <a:xfrm>
              <a:off x="6957061" y="3846250"/>
              <a:ext cx="1451931" cy="1832161"/>
            </a:xfrm>
            <a:prstGeom prst="rect">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pic>
          <p:nvPicPr>
            <p:cNvPr id="77" name="図 76">
              <a:extLst>
                <a:ext uri="{FF2B5EF4-FFF2-40B4-BE49-F238E27FC236}">
                  <a16:creationId xmlns:a16="http://schemas.microsoft.com/office/drawing/2014/main" id="{B6A9CEDD-5D13-A63A-3770-C06F4846DD21}"/>
                </a:ext>
              </a:extLst>
            </p:cNvPr>
            <p:cNvPicPr>
              <a:picLocks noChangeAspect="1"/>
            </p:cNvPicPr>
            <p:nvPr/>
          </p:nvPicPr>
          <p:blipFill rotWithShape="1">
            <a:blip r:embed="rId7"/>
            <a:srcRect l="2502" t="231" b="-1"/>
            <a:stretch/>
          </p:blipFill>
          <p:spPr>
            <a:xfrm>
              <a:off x="6978264" y="3850783"/>
              <a:ext cx="1409525" cy="199018"/>
            </a:xfrm>
            <a:prstGeom prst="rect">
              <a:avLst/>
            </a:prstGeom>
          </p:spPr>
        </p:pic>
        <p:sp>
          <p:nvSpPr>
            <p:cNvPr id="78" name="正方形/長方形 77">
              <a:extLst>
                <a:ext uri="{FF2B5EF4-FFF2-40B4-BE49-F238E27FC236}">
                  <a16:creationId xmlns:a16="http://schemas.microsoft.com/office/drawing/2014/main" id="{1AEF29F2-9029-C021-096E-16921B3ADD2B}"/>
                </a:ext>
              </a:extLst>
            </p:cNvPr>
            <p:cNvSpPr/>
            <p:nvPr/>
          </p:nvSpPr>
          <p:spPr bwMode="auto">
            <a:xfrm>
              <a:off x="7037577" y="4497940"/>
              <a:ext cx="1263196" cy="908930"/>
            </a:xfrm>
            <a:prstGeom prst="rect">
              <a:avLst/>
            </a:prstGeom>
            <a:solidFill>
              <a:srgbClr val="212121">
                <a:lumMod val="20000"/>
                <a:lumOff val="80000"/>
              </a:srgbClr>
            </a:solidFill>
            <a:ln w="9525" cap="flat" cmpd="sng" algn="ctr">
              <a:solidFill>
                <a:srgbClr val="808080"/>
              </a:solidFill>
              <a:prstDash val="solid"/>
              <a:round/>
              <a:headEnd type="none" w="med" len="med"/>
              <a:tailEnd type="none" w="med" len="med"/>
            </a:ln>
            <a:effectLst/>
          </p:spPr>
          <p:txBody>
            <a:bodyPr vert="horz" wrap="none" lIns="54000" tIns="46800" rIns="54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545454"/>
                  </a:solidFill>
                  <a:effectLst/>
                  <a:uLnTx/>
                  <a:uFillTx/>
                  <a:latin typeface="Meiryo" panose="020B0604030504040204" pitchFamily="34" charset="-128"/>
                  <a:cs typeface="Meiryo UI" panose="020B0604030504040204" pitchFamily="50" charset="-128"/>
                </a:rPr>
                <a:t>本文</a:t>
              </a:r>
            </a:p>
          </p:txBody>
        </p:sp>
        <p:sp>
          <p:nvSpPr>
            <p:cNvPr id="79" name="正方形/長方形 78">
              <a:extLst>
                <a:ext uri="{FF2B5EF4-FFF2-40B4-BE49-F238E27FC236}">
                  <a16:creationId xmlns:a16="http://schemas.microsoft.com/office/drawing/2014/main" id="{B6C9260A-48C9-5883-A469-7B067696A232}"/>
                </a:ext>
              </a:extLst>
            </p:cNvPr>
            <p:cNvSpPr/>
            <p:nvPr/>
          </p:nvSpPr>
          <p:spPr bwMode="auto">
            <a:xfrm>
              <a:off x="7040848" y="4172761"/>
              <a:ext cx="1259924" cy="236894"/>
            </a:xfrm>
            <a:prstGeom prst="rect">
              <a:avLst/>
            </a:prstGeom>
            <a:solidFill>
              <a:srgbClr val="212121">
                <a:lumMod val="20000"/>
                <a:lumOff val="80000"/>
              </a:srgbClr>
            </a:solidFill>
            <a:ln w="9525" cap="flat" cmpd="sng" algn="ctr">
              <a:solidFill>
                <a:srgbClr val="808080"/>
              </a:solidFill>
              <a:prstDash val="solid"/>
              <a:round/>
              <a:headEnd type="none" w="med" len="med"/>
              <a:tailEnd type="none" w="med" len="med"/>
            </a:ln>
            <a:effectLst/>
          </p:spPr>
          <p:txBody>
            <a:bodyPr vert="horz" wrap="none" lIns="54000" tIns="46800" rIns="54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800" b="0" i="0" u="none" strike="noStrike" kern="0" cap="none" spc="0" normalizeH="0" baseline="0" noProof="0" dirty="0">
                  <a:ln>
                    <a:noFill/>
                  </a:ln>
                  <a:solidFill>
                    <a:srgbClr val="545454"/>
                  </a:solidFill>
                  <a:effectLst/>
                  <a:uLnTx/>
                  <a:uFillTx/>
                  <a:latin typeface="Meiryo" panose="020B0604030504040204" pitchFamily="34" charset="-128"/>
                  <a:cs typeface="Meiryo UI" panose="020B0604030504040204" pitchFamily="50" charset="-128"/>
                </a:rPr>
                <a:t>タイトル</a:t>
              </a:r>
            </a:p>
          </p:txBody>
        </p:sp>
        <p:sp>
          <p:nvSpPr>
            <p:cNvPr id="80" name="正方形/長方形 79">
              <a:extLst>
                <a:ext uri="{FF2B5EF4-FFF2-40B4-BE49-F238E27FC236}">
                  <a16:creationId xmlns:a16="http://schemas.microsoft.com/office/drawing/2014/main" id="{914E297C-39B9-8E8E-F1B6-35554A01C68E}"/>
                </a:ext>
              </a:extLst>
            </p:cNvPr>
            <p:cNvSpPr/>
            <p:nvPr/>
          </p:nvSpPr>
          <p:spPr>
            <a:xfrm>
              <a:off x="7041326" y="5440848"/>
              <a:ext cx="1259446" cy="156103"/>
            </a:xfrm>
            <a:prstGeom prst="rect">
              <a:avLst/>
            </a:prstGeom>
            <a:solidFill>
              <a:srgbClr val="FCEDED">
                <a:lumMod val="90000"/>
              </a:srgbClr>
            </a:solid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grpSp>
      <p:sp>
        <p:nvSpPr>
          <p:cNvPr id="81" name="角丸四角形 48">
            <a:extLst>
              <a:ext uri="{FF2B5EF4-FFF2-40B4-BE49-F238E27FC236}">
                <a16:creationId xmlns:a16="http://schemas.microsoft.com/office/drawing/2014/main" id="{25402624-30AF-8DF8-C49C-7B28CC84D73C}"/>
              </a:ext>
            </a:extLst>
          </p:cNvPr>
          <p:cNvSpPr/>
          <p:nvPr/>
        </p:nvSpPr>
        <p:spPr>
          <a:xfrm>
            <a:off x="9545798" y="3528940"/>
            <a:ext cx="1301333" cy="2606634"/>
          </a:xfrm>
          <a:prstGeom prst="roundRect">
            <a:avLst>
              <a:gd name="adj" fmla="val 7298"/>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lang="ja-JP" altLang="en-US" dirty="0">
                <a:solidFill>
                  <a:srgbClr val="002AFF"/>
                </a:solidFill>
                <a:latin typeface="Meiryo" panose="020B0604030504040204" pitchFamily="34" charset="-128"/>
                <a:ea typeface="Meiryo" panose="020B0604030504040204" pitchFamily="34" charset="-128"/>
              </a:rPr>
              <a:t>広告主様</a:t>
            </a:r>
            <a:br>
              <a:rPr lang="en-US" altLang="ja-JP" dirty="0">
                <a:solidFill>
                  <a:srgbClr val="002AFF"/>
                </a:solidFill>
                <a:latin typeface="Meiryo" panose="020B0604030504040204" pitchFamily="34" charset="-128"/>
                <a:ea typeface="Meiryo" panose="020B0604030504040204" pitchFamily="34" charset="-128"/>
              </a:rPr>
            </a:br>
            <a:r>
              <a:rPr lang="ja-JP" altLang="en-US" dirty="0">
                <a:solidFill>
                  <a:srgbClr val="002AFF"/>
                </a:solidFill>
                <a:latin typeface="Meiryo" panose="020B0604030504040204" pitchFamily="34" charset="-128"/>
                <a:ea typeface="Meiryo" panose="020B0604030504040204" pitchFamily="34" charset="-128"/>
              </a:rPr>
              <a:t>ページ</a:t>
            </a:r>
          </a:p>
        </p:txBody>
      </p:sp>
      <p:pic>
        <p:nvPicPr>
          <p:cNvPr id="82" name="図 81">
            <a:extLst>
              <a:ext uri="{FF2B5EF4-FFF2-40B4-BE49-F238E27FC236}">
                <a16:creationId xmlns:a16="http://schemas.microsoft.com/office/drawing/2014/main" id="{EAC9BCC9-B253-5636-84A7-F90165CE35CD}"/>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9491211" y="3390357"/>
            <a:ext cx="1430691" cy="2773891"/>
          </a:xfrm>
          <a:prstGeom prst="rect">
            <a:avLst/>
          </a:prstGeom>
        </p:spPr>
      </p:pic>
      <p:sp>
        <p:nvSpPr>
          <p:cNvPr id="83" name="object 4">
            <a:extLst>
              <a:ext uri="{FF2B5EF4-FFF2-40B4-BE49-F238E27FC236}">
                <a16:creationId xmlns:a16="http://schemas.microsoft.com/office/drawing/2014/main" id="{175FB54F-7554-5950-00F3-BFD67F52F7BE}"/>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金融媒体として圧倒的な規模を誇る「</a:t>
            </a:r>
            <a:r>
              <a:rPr lang="en"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ファイナンス」面に記事コンテンツを掲載します。</a:t>
            </a:r>
          </a:p>
          <a:p>
            <a:pPr>
              <a:lnSpc>
                <a:spcPct val="130000"/>
              </a:lnSpc>
            </a:pPr>
            <a:r>
              <a:rPr lang="ja-JP" altLang="en-US" sz="1600" dirty="0">
                <a:solidFill>
                  <a:srgbClr val="002AFF"/>
                </a:solidFill>
                <a:latin typeface="Meiryo" panose="020B0604030504040204" pitchFamily="34" charset="-128"/>
                <a:ea typeface="Meiryo" panose="020B0604030504040204" pitchFamily="34" charset="-128"/>
              </a:rPr>
              <a:t>専門家による監修</a:t>
            </a:r>
            <a:r>
              <a:rPr lang="ja-JP" altLang="en-US" sz="1600" b="1" dirty="0">
                <a:solidFill>
                  <a:srgbClr val="0D0D0D"/>
                </a:solidFill>
                <a:latin typeface="メイリオ" panose="020B0604030504040204" pitchFamily="50" charset="-128"/>
                <a:ea typeface="メイリオ" panose="020B0604030504040204" pitchFamily="50" charset="-128"/>
              </a:rPr>
              <a:t>にてコンテンツ企画・制作を行い、金融商品に興味があるユーザーに対し、メッセージを届けます。</a:t>
            </a:r>
          </a:p>
        </p:txBody>
      </p:sp>
      <p:grpSp>
        <p:nvGrpSpPr>
          <p:cNvPr id="87" name="グループ化 86">
            <a:extLst>
              <a:ext uri="{FF2B5EF4-FFF2-40B4-BE49-F238E27FC236}">
                <a16:creationId xmlns:a16="http://schemas.microsoft.com/office/drawing/2014/main" id="{374783A6-A40C-FD5D-91F9-A665C34DB0EE}"/>
              </a:ext>
            </a:extLst>
          </p:cNvPr>
          <p:cNvGrpSpPr>
            <a:grpSpLocks noChangeAspect="1"/>
          </p:cNvGrpSpPr>
          <p:nvPr/>
        </p:nvGrpSpPr>
        <p:grpSpPr>
          <a:xfrm>
            <a:off x="6431635" y="4756992"/>
            <a:ext cx="272794" cy="150529"/>
            <a:chOff x="5270129" y="3256673"/>
            <a:chExt cx="396700" cy="218901"/>
          </a:xfrm>
        </p:grpSpPr>
        <p:sp>
          <p:nvSpPr>
            <p:cNvPr id="88" name="直角三角形 87">
              <a:extLst>
                <a:ext uri="{FF2B5EF4-FFF2-40B4-BE49-F238E27FC236}">
                  <a16:creationId xmlns:a16="http://schemas.microsoft.com/office/drawing/2014/main" id="{D6E99EEC-8078-A5E2-6C21-A800263A164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89" name="直角三角形 88">
              <a:extLst>
                <a:ext uri="{FF2B5EF4-FFF2-40B4-BE49-F238E27FC236}">
                  <a16:creationId xmlns:a16="http://schemas.microsoft.com/office/drawing/2014/main" id="{C9CB4943-22C8-9861-D25C-900A32E1615C}"/>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grpSp>
        <p:nvGrpSpPr>
          <p:cNvPr id="90" name="グループ化 89">
            <a:extLst>
              <a:ext uri="{FF2B5EF4-FFF2-40B4-BE49-F238E27FC236}">
                <a16:creationId xmlns:a16="http://schemas.microsoft.com/office/drawing/2014/main" id="{4F0E0FDA-F7E2-8ED9-2FAB-2AF08B55DB0A}"/>
              </a:ext>
            </a:extLst>
          </p:cNvPr>
          <p:cNvGrpSpPr>
            <a:grpSpLocks noChangeAspect="1"/>
          </p:cNvGrpSpPr>
          <p:nvPr/>
        </p:nvGrpSpPr>
        <p:grpSpPr>
          <a:xfrm>
            <a:off x="8754330" y="4756992"/>
            <a:ext cx="272794" cy="150529"/>
            <a:chOff x="5270129" y="3256673"/>
            <a:chExt cx="396700" cy="218901"/>
          </a:xfrm>
        </p:grpSpPr>
        <p:sp>
          <p:nvSpPr>
            <p:cNvPr id="91" name="直角三角形 90">
              <a:extLst>
                <a:ext uri="{FF2B5EF4-FFF2-40B4-BE49-F238E27FC236}">
                  <a16:creationId xmlns:a16="http://schemas.microsoft.com/office/drawing/2014/main" id="{2E39B39B-8EA3-E1EC-3FB9-0F2BEC1A68E1}"/>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92" name="直角三角形 91">
              <a:extLst>
                <a:ext uri="{FF2B5EF4-FFF2-40B4-BE49-F238E27FC236}">
                  <a16:creationId xmlns:a16="http://schemas.microsoft.com/office/drawing/2014/main" id="{65074B01-4CF4-8FC8-3398-FF02733ED18D}"/>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cxnSp>
        <p:nvCxnSpPr>
          <p:cNvPr id="93" name="直線矢印コネクタ 92">
            <a:extLst>
              <a:ext uri="{FF2B5EF4-FFF2-40B4-BE49-F238E27FC236}">
                <a16:creationId xmlns:a16="http://schemas.microsoft.com/office/drawing/2014/main" id="{A290AC06-90BD-3565-A629-20DA52E6C8DD}"/>
              </a:ext>
            </a:extLst>
          </p:cNvPr>
          <p:cNvCxnSpPr>
            <a:stCxn id="80" idx="3"/>
          </p:cNvCxnSpPr>
          <p:nvPr/>
        </p:nvCxnSpPr>
        <p:spPr>
          <a:xfrm>
            <a:off x="8211395" y="5080594"/>
            <a:ext cx="1269724" cy="0"/>
          </a:xfrm>
          <a:prstGeom prst="straightConnector1">
            <a:avLst/>
          </a:prstGeom>
          <a:noFill/>
          <a:ln w="25400" cap="rnd" cmpd="sng" algn="ctr">
            <a:solidFill>
              <a:srgbClr val="C9002C"/>
            </a:solidFill>
            <a:prstDash val="sysDot"/>
            <a:tailEnd type="triangle" w="lg" len="med"/>
          </a:ln>
          <a:effectLst/>
        </p:spPr>
      </p:cxnSp>
      <p:sp>
        <p:nvSpPr>
          <p:cNvPr id="94" name="正方形/長方形 93">
            <a:extLst>
              <a:ext uri="{FF2B5EF4-FFF2-40B4-BE49-F238E27FC236}">
                <a16:creationId xmlns:a16="http://schemas.microsoft.com/office/drawing/2014/main" id="{2F694CDF-302E-7A22-E410-F57706E16D3E}"/>
              </a:ext>
            </a:extLst>
          </p:cNvPr>
          <p:cNvSpPr/>
          <p:nvPr/>
        </p:nvSpPr>
        <p:spPr>
          <a:xfrm>
            <a:off x="3516243" y="4235851"/>
            <a:ext cx="1058202" cy="351915"/>
          </a:xfrm>
          <a:prstGeom prst="rect">
            <a:avLst/>
          </a:prstGeom>
          <a:noFill/>
          <a:ln w="254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95" name="正方形/長方形 94">
            <a:extLst>
              <a:ext uri="{FF2B5EF4-FFF2-40B4-BE49-F238E27FC236}">
                <a16:creationId xmlns:a16="http://schemas.microsoft.com/office/drawing/2014/main" id="{45B75F47-C08A-CF7D-9222-E9DEB67F7911}"/>
              </a:ext>
            </a:extLst>
          </p:cNvPr>
          <p:cNvSpPr/>
          <p:nvPr/>
        </p:nvSpPr>
        <p:spPr>
          <a:xfrm>
            <a:off x="4950802" y="4266967"/>
            <a:ext cx="1223999" cy="671730"/>
          </a:xfrm>
          <a:prstGeom prst="rect">
            <a:avLst/>
          </a:prstGeom>
          <a:noFill/>
          <a:ln w="254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3" name="ホームベース 12">
            <a:extLst>
              <a:ext uri="{FF2B5EF4-FFF2-40B4-BE49-F238E27FC236}">
                <a16:creationId xmlns:a16="http://schemas.microsoft.com/office/drawing/2014/main" id="{8A165580-62A1-661C-0FBE-79C4A1448616}"/>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 name="ホームベース 14">
            <a:extLst>
              <a:ext uri="{FF2B5EF4-FFF2-40B4-BE49-F238E27FC236}">
                <a16:creationId xmlns:a16="http://schemas.microsoft.com/office/drawing/2014/main" id="{03E7AF11-8708-0D76-2B5D-0259FA52FA01}"/>
              </a:ext>
            </a:extLst>
          </p:cNvPr>
          <p:cNvSpPr/>
          <p:nvPr/>
        </p:nvSpPr>
        <p:spPr>
          <a:xfrm>
            <a:off x="464235" y="179196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sp>
        <p:nvSpPr>
          <p:cNvPr id="6" name="ホームベース 13">
            <a:extLst>
              <a:ext uri="{FF2B5EF4-FFF2-40B4-BE49-F238E27FC236}">
                <a16:creationId xmlns:a16="http://schemas.microsoft.com/office/drawing/2014/main" id="{5E3B942B-191E-D40D-AA55-CF5BD796445A}"/>
              </a:ext>
            </a:extLst>
          </p:cNvPr>
          <p:cNvSpPr/>
          <p:nvPr/>
        </p:nvSpPr>
        <p:spPr>
          <a:xfrm>
            <a:off x="5938619" y="1791968"/>
            <a:ext cx="3163040" cy="492766"/>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spTree>
    <p:extLst>
      <p:ext uri="{BB962C8B-B14F-4D97-AF65-F5344CB8AC3E}">
        <p14:creationId xmlns:p14="http://schemas.microsoft.com/office/powerpoint/2010/main" val="3378796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en-US" altLang="ja-JP" dirty="0">
                <a:latin typeface="+mn-ea"/>
                <a:cs typeface="メイリオ" panose="020B0604030504040204" pitchFamily="50" charset="-128"/>
              </a:rPr>
              <a:t>Yahoo!</a:t>
            </a:r>
            <a:r>
              <a:rPr lang="ja-JP" altLang="en-US" dirty="0">
                <a:latin typeface="+mn-ea"/>
                <a:cs typeface="メイリオ" panose="020B0604030504040204" pitchFamily="50" charset="-128"/>
              </a:rPr>
              <a:t>ファイナンス  タイアップ </a:t>
            </a:r>
            <a:r>
              <a:rPr lang="en-US" altLang="ja-JP" dirty="0">
                <a:latin typeface="+mn-ea"/>
                <a:cs typeface="メイリオ" panose="020B0604030504040204" pitchFamily="50" charset="-128"/>
              </a:rPr>
              <a:t>– PC –</a:t>
            </a:r>
          </a:p>
        </p:txBody>
      </p:sp>
      <p:sp>
        <p:nvSpPr>
          <p:cNvPr id="42" name="正方形/長方形 41">
            <a:extLst>
              <a:ext uri="{FF2B5EF4-FFF2-40B4-BE49-F238E27FC236}">
                <a16:creationId xmlns:a16="http://schemas.microsoft.com/office/drawing/2014/main" id="{776C4686-F750-20F2-E4CC-B30B0D7EEE26}"/>
              </a:ext>
            </a:extLst>
          </p:cNvPr>
          <p:cNvSpPr/>
          <p:nvPr/>
        </p:nvSpPr>
        <p:spPr>
          <a:xfrm>
            <a:off x="825413" y="2324713"/>
            <a:ext cx="10634749" cy="4131266"/>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43" name="正方形/長方形 42">
            <a:extLst>
              <a:ext uri="{FF2B5EF4-FFF2-40B4-BE49-F238E27FC236}">
                <a16:creationId xmlns:a16="http://schemas.microsoft.com/office/drawing/2014/main" id="{85A30A4B-A2BD-D5C8-B186-4C44EB5AE526}"/>
              </a:ext>
            </a:extLst>
          </p:cNvPr>
          <p:cNvSpPr/>
          <p:nvPr/>
        </p:nvSpPr>
        <p:spPr>
          <a:xfrm>
            <a:off x="479425" y="2329245"/>
            <a:ext cx="350620" cy="4131266"/>
          </a:xfrm>
          <a:prstGeom prst="rect">
            <a:avLst/>
          </a:prstGeom>
          <a:solidFill>
            <a:schemeClr val="accent1"/>
          </a:solidFill>
          <a:ln w="9525" cap="flat" cmpd="sng" algn="ctr">
            <a:noFill/>
            <a:prstDash val="solid"/>
          </a:ln>
          <a:effectLst/>
        </p:spPr>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PC</a:t>
            </a:r>
            <a:endPar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endParaRPr>
          </a:p>
        </p:txBody>
      </p:sp>
      <p:sp>
        <p:nvSpPr>
          <p:cNvPr id="44" name="テキスト ボックス 43">
            <a:extLst>
              <a:ext uri="{FF2B5EF4-FFF2-40B4-BE49-F238E27FC236}">
                <a16:creationId xmlns:a16="http://schemas.microsoft.com/office/drawing/2014/main" id="{339993CB-C06F-E3F2-F954-27B399C24B51}"/>
              </a:ext>
            </a:extLst>
          </p:cNvPr>
          <p:cNvSpPr txBox="1"/>
          <p:nvPr/>
        </p:nvSpPr>
        <p:spPr>
          <a:xfrm>
            <a:off x="1080967" y="2955752"/>
            <a:ext cx="2218556" cy="194669"/>
          </a:xfrm>
          <a:prstGeom prst="rect">
            <a:avLst/>
          </a:prstGeom>
          <a:noFill/>
          <a:ln w="38100">
            <a:noFill/>
          </a:ln>
        </p:spPr>
        <p:txBody>
          <a:bodyPr vert="horz" wrap="none" lIns="0" tIns="0" rIns="0" bIns="0" rtlCol="0">
            <a:spAutoFit/>
          </a:bodyPr>
          <a:lstStyle/>
          <a:p>
            <a:pPr>
              <a:lnSpc>
                <a:spcPct val="120000"/>
              </a:lnSpc>
              <a:defRPr/>
            </a:pPr>
            <a:r>
              <a:rPr lang="en-US" altLang="ja-JP" sz="1100" dirty="0">
                <a:solidFill>
                  <a:srgbClr val="545454"/>
                </a:solidFill>
                <a:latin typeface="メイリオ"/>
              </a:rPr>
              <a:t>Yahoo!</a:t>
            </a:r>
            <a:r>
              <a:rPr lang="ja-JP" altLang="en-US" sz="1100" dirty="0">
                <a:solidFill>
                  <a:srgbClr val="545454"/>
                </a:solidFill>
                <a:latin typeface="メイリオ"/>
              </a:rPr>
              <a:t>ファイナンス</a:t>
            </a:r>
            <a:r>
              <a:rPr lang="en-US" altLang="ja-JP" sz="1100" dirty="0">
                <a:solidFill>
                  <a:srgbClr val="545454"/>
                </a:solidFill>
                <a:latin typeface="メイリオ"/>
              </a:rPr>
              <a:t> </a:t>
            </a:r>
            <a:r>
              <a:rPr lang="ja-JP" altLang="en-US" sz="1100" dirty="0">
                <a:solidFill>
                  <a:srgbClr val="545454"/>
                </a:solidFill>
                <a:latin typeface="メイリオ"/>
              </a:rPr>
              <a:t>トップ、ほか</a:t>
            </a:r>
          </a:p>
        </p:txBody>
      </p:sp>
      <p:sp>
        <p:nvSpPr>
          <p:cNvPr id="45" name="角丸四角形 19">
            <a:extLst>
              <a:ext uri="{FF2B5EF4-FFF2-40B4-BE49-F238E27FC236}">
                <a16:creationId xmlns:a16="http://schemas.microsoft.com/office/drawing/2014/main" id="{1C593249-7B77-C20E-E203-268A383B8B20}"/>
              </a:ext>
            </a:extLst>
          </p:cNvPr>
          <p:cNvSpPr/>
          <p:nvPr/>
        </p:nvSpPr>
        <p:spPr>
          <a:xfrm>
            <a:off x="991197" y="2521757"/>
            <a:ext cx="24480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46" name="テキスト ボックス 45">
            <a:extLst>
              <a:ext uri="{FF2B5EF4-FFF2-40B4-BE49-F238E27FC236}">
                <a16:creationId xmlns:a16="http://schemas.microsoft.com/office/drawing/2014/main" id="{6EA60C9B-A7FF-CF94-4623-97E4E8882055}"/>
              </a:ext>
            </a:extLst>
          </p:cNvPr>
          <p:cNvSpPr txBox="1"/>
          <p:nvPr/>
        </p:nvSpPr>
        <p:spPr>
          <a:xfrm>
            <a:off x="3776176" y="2931260"/>
            <a:ext cx="2170466" cy="397801"/>
          </a:xfrm>
          <a:prstGeom prst="rect">
            <a:avLst/>
          </a:prstGeom>
          <a:noFill/>
          <a:ln w="38100">
            <a:noFill/>
          </a:ln>
        </p:spPr>
        <p:txBody>
          <a:bodyPr vert="horz" wrap="none" lIns="0" tIns="0" rIns="0" bIns="0" rtlCol="0">
            <a:spAutoFit/>
          </a:bodyPr>
          <a:lstStyle/>
          <a:p>
            <a:pPr algn="ctr">
              <a:lnSpc>
                <a:spcPct val="120000"/>
              </a:lnSpc>
              <a:defRPr/>
            </a:pPr>
            <a:r>
              <a:rPr lang="ja-JP" altLang="en-US" sz="1100" dirty="0">
                <a:solidFill>
                  <a:srgbClr val="545454"/>
                </a:solidFill>
                <a:latin typeface="メイリオ"/>
              </a:rPr>
              <a:t>ご希望の</a:t>
            </a:r>
            <a:r>
              <a:rPr lang="en" altLang="ja-JP" sz="1100" dirty="0">
                <a:solidFill>
                  <a:srgbClr val="545454"/>
                </a:solidFill>
                <a:latin typeface="メイリオ"/>
              </a:rPr>
              <a:t>Yahoo!</a:t>
            </a:r>
            <a:r>
              <a:rPr lang="ja-JP" altLang="en-US" sz="1100" dirty="0">
                <a:solidFill>
                  <a:srgbClr val="545454"/>
                </a:solidFill>
                <a:latin typeface="メイリオ"/>
              </a:rPr>
              <a:t>ファイナンス商品</a:t>
            </a:r>
          </a:p>
          <a:p>
            <a:pPr algn="ctr">
              <a:lnSpc>
                <a:spcPct val="120000"/>
              </a:lnSpc>
              <a:defRPr/>
            </a:pPr>
            <a:r>
              <a:rPr lang="en-US" altLang="ja-JP" sz="1100" dirty="0">
                <a:solidFill>
                  <a:srgbClr val="545454"/>
                </a:solidFill>
                <a:latin typeface="メイリオ"/>
              </a:rPr>
              <a:t>50</a:t>
            </a:r>
            <a:r>
              <a:rPr lang="ja-JP" altLang="en-US" sz="1100" dirty="0">
                <a:solidFill>
                  <a:srgbClr val="545454"/>
                </a:solidFill>
                <a:latin typeface="メイリオ"/>
              </a:rPr>
              <a:t>万円分</a:t>
            </a:r>
          </a:p>
        </p:txBody>
      </p:sp>
      <p:sp>
        <p:nvSpPr>
          <p:cNvPr id="47" name="角丸四角形 10">
            <a:extLst>
              <a:ext uri="{FF2B5EF4-FFF2-40B4-BE49-F238E27FC236}">
                <a16:creationId xmlns:a16="http://schemas.microsoft.com/office/drawing/2014/main" id="{B3F659B5-B145-1ACB-6894-40DF44083365}"/>
              </a:ext>
            </a:extLst>
          </p:cNvPr>
          <p:cNvSpPr/>
          <p:nvPr/>
        </p:nvSpPr>
        <p:spPr>
          <a:xfrm>
            <a:off x="3594002" y="2521757"/>
            <a:ext cx="24480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通常広告</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49" name="ホームベース 12">
            <a:extLst>
              <a:ext uri="{FF2B5EF4-FFF2-40B4-BE49-F238E27FC236}">
                <a16:creationId xmlns:a16="http://schemas.microsoft.com/office/drawing/2014/main" id="{C3AFBEEA-5A56-DDB1-17B4-CD2713816442}"/>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1" name="ホームベース 14">
            <a:extLst>
              <a:ext uri="{FF2B5EF4-FFF2-40B4-BE49-F238E27FC236}">
                <a16:creationId xmlns:a16="http://schemas.microsoft.com/office/drawing/2014/main" id="{A94CD37E-C6B2-D112-8440-1CFDC5372CDA}"/>
              </a:ext>
            </a:extLst>
          </p:cNvPr>
          <p:cNvSpPr/>
          <p:nvPr/>
        </p:nvSpPr>
        <p:spPr>
          <a:xfrm>
            <a:off x="464235" y="179196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grpSp>
        <p:nvGrpSpPr>
          <p:cNvPr id="96" name="グループ化 95">
            <a:extLst>
              <a:ext uri="{FF2B5EF4-FFF2-40B4-BE49-F238E27FC236}">
                <a16:creationId xmlns:a16="http://schemas.microsoft.com/office/drawing/2014/main" id="{5E46E3E3-D542-6412-AFCD-AE5203D0760D}"/>
              </a:ext>
            </a:extLst>
          </p:cNvPr>
          <p:cNvGrpSpPr>
            <a:grpSpLocks noChangeAspect="1"/>
          </p:cNvGrpSpPr>
          <p:nvPr/>
        </p:nvGrpSpPr>
        <p:grpSpPr>
          <a:xfrm>
            <a:off x="5969794" y="4108958"/>
            <a:ext cx="272794" cy="150529"/>
            <a:chOff x="5270129" y="3256673"/>
            <a:chExt cx="396700" cy="218901"/>
          </a:xfrm>
        </p:grpSpPr>
        <p:sp>
          <p:nvSpPr>
            <p:cNvPr id="97" name="直角三角形 96">
              <a:extLst>
                <a:ext uri="{FF2B5EF4-FFF2-40B4-BE49-F238E27FC236}">
                  <a16:creationId xmlns:a16="http://schemas.microsoft.com/office/drawing/2014/main" id="{E6BCDABA-11D2-EDEB-9032-0E1D8BE950B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98" name="直角三角形 97">
              <a:extLst>
                <a:ext uri="{FF2B5EF4-FFF2-40B4-BE49-F238E27FC236}">
                  <a16:creationId xmlns:a16="http://schemas.microsoft.com/office/drawing/2014/main" id="{FE7D3282-18CE-E0C7-AA89-B1F567AF76B0}"/>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grpSp>
        <p:nvGrpSpPr>
          <p:cNvPr id="99" name="グループ化 98">
            <a:extLst>
              <a:ext uri="{FF2B5EF4-FFF2-40B4-BE49-F238E27FC236}">
                <a16:creationId xmlns:a16="http://schemas.microsoft.com/office/drawing/2014/main" id="{20FE210D-AB8A-24AC-3FF5-7E17F1E37114}"/>
              </a:ext>
            </a:extLst>
          </p:cNvPr>
          <p:cNvGrpSpPr>
            <a:grpSpLocks noChangeAspect="1"/>
          </p:cNvGrpSpPr>
          <p:nvPr/>
        </p:nvGrpSpPr>
        <p:grpSpPr>
          <a:xfrm>
            <a:off x="8719342" y="4108958"/>
            <a:ext cx="272794" cy="150529"/>
            <a:chOff x="5270129" y="3256673"/>
            <a:chExt cx="396700" cy="218901"/>
          </a:xfrm>
        </p:grpSpPr>
        <p:sp>
          <p:nvSpPr>
            <p:cNvPr id="100" name="直角三角形 99">
              <a:extLst>
                <a:ext uri="{FF2B5EF4-FFF2-40B4-BE49-F238E27FC236}">
                  <a16:creationId xmlns:a16="http://schemas.microsoft.com/office/drawing/2014/main" id="{AFAB973C-4A7C-4B75-5235-A25B911A0253}"/>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101" name="直角三角形 100">
              <a:extLst>
                <a:ext uri="{FF2B5EF4-FFF2-40B4-BE49-F238E27FC236}">
                  <a16:creationId xmlns:a16="http://schemas.microsoft.com/office/drawing/2014/main" id="{397D5613-AC00-B0F8-6497-6119EF988D6A}"/>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pic>
        <p:nvPicPr>
          <p:cNvPr id="102" name="図 101">
            <a:extLst>
              <a:ext uri="{FF2B5EF4-FFF2-40B4-BE49-F238E27FC236}">
                <a16:creationId xmlns:a16="http://schemas.microsoft.com/office/drawing/2014/main" id="{F9364902-31B7-C9F0-65C9-08DB34BE0FD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95622" y="3469360"/>
            <a:ext cx="2103950" cy="1691025"/>
          </a:xfrm>
          <a:prstGeom prst="rect">
            <a:avLst/>
          </a:prstGeom>
        </p:spPr>
      </p:pic>
      <p:pic>
        <p:nvPicPr>
          <p:cNvPr id="103" name="図 102">
            <a:extLst>
              <a:ext uri="{FF2B5EF4-FFF2-40B4-BE49-F238E27FC236}">
                <a16:creationId xmlns:a16="http://schemas.microsoft.com/office/drawing/2014/main" id="{AEA935CD-8CCB-5B27-EE29-73E5878B7B3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99076" y="3469360"/>
            <a:ext cx="2103950" cy="1691025"/>
          </a:xfrm>
          <a:prstGeom prst="rect">
            <a:avLst/>
          </a:prstGeom>
        </p:spPr>
      </p:pic>
      <p:pic>
        <p:nvPicPr>
          <p:cNvPr id="104" name="図 103">
            <a:extLst>
              <a:ext uri="{FF2B5EF4-FFF2-40B4-BE49-F238E27FC236}">
                <a16:creationId xmlns:a16="http://schemas.microsoft.com/office/drawing/2014/main" id="{F22B17BB-AFDA-EDD1-3913-FA2AA2641E2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447779" y="4598312"/>
            <a:ext cx="1107444" cy="1052389"/>
          </a:xfrm>
          <a:prstGeom prst="rect">
            <a:avLst/>
          </a:prstGeom>
        </p:spPr>
      </p:pic>
      <p:pic>
        <p:nvPicPr>
          <p:cNvPr id="105" name="図 104">
            <a:extLst>
              <a:ext uri="{FF2B5EF4-FFF2-40B4-BE49-F238E27FC236}">
                <a16:creationId xmlns:a16="http://schemas.microsoft.com/office/drawing/2014/main" id="{D0F68C09-4966-DC47-4C22-65CAAEEB194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08109" y="3524203"/>
            <a:ext cx="2299548" cy="1848235"/>
          </a:xfrm>
          <a:prstGeom prst="rect">
            <a:avLst/>
          </a:prstGeom>
        </p:spPr>
      </p:pic>
      <p:grpSp>
        <p:nvGrpSpPr>
          <p:cNvPr id="106" name="グループ化 105">
            <a:extLst>
              <a:ext uri="{FF2B5EF4-FFF2-40B4-BE49-F238E27FC236}">
                <a16:creationId xmlns:a16="http://schemas.microsoft.com/office/drawing/2014/main" id="{947CD5A4-AAF4-9517-23BF-C753C68629CB}"/>
              </a:ext>
            </a:extLst>
          </p:cNvPr>
          <p:cNvGrpSpPr/>
          <p:nvPr/>
        </p:nvGrpSpPr>
        <p:grpSpPr>
          <a:xfrm>
            <a:off x="6808901" y="3635472"/>
            <a:ext cx="1511582" cy="1137130"/>
            <a:chOff x="6494077" y="4945383"/>
            <a:chExt cx="2770275" cy="2084018"/>
          </a:xfrm>
        </p:grpSpPr>
        <p:grpSp>
          <p:nvGrpSpPr>
            <p:cNvPr id="107" name="グループ化 106">
              <a:extLst>
                <a:ext uri="{FF2B5EF4-FFF2-40B4-BE49-F238E27FC236}">
                  <a16:creationId xmlns:a16="http://schemas.microsoft.com/office/drawing/2014/main" id="{69DF062D-8364-B5EA-E640-2AC640EF5450}"/>
                </a:ext>
              </a:extLst>
            </p:cNvPr>
            <p:cNvGrpSpPr/>
            <p:nvPr/>
          </p:nvGrpSpPr>
          <p:grpSpPr>
            <a:xfrm>
              <a:off x="6494077" y="4945383"/>
              <a:ext cx="2770275" cy="2084018"/>
              <a:chOff x="6057016" y="1670516"/>
              <a:chExt cx="2770275" cy="2084018"/>
            </a:xfrm>
          </p:grpSpPr>
          <p:pic>
            <p:nvPicPr>
              <p:cNvPr id="109" name="図 108">
                <a:extLst>
                  <a:ext uri="{FF2B5EF4-FFF2-40B4-BE49-F238E27FC236}">
                    <a16:creationId xmlns:a16="http://schemas.microsoft.com/office/drawing/2014/main" id="{B1CCDF68-18FE-FE01-F66B-7C04BA02D42A}"/>
                  </a:ext>
                </a:extLst>
              </p:cNvPr>
              <p:cNvPicPr>
                <a:picLocks noChangeAspect="1"/>
              </p:cNvPicPr>
              <p:nvPr/>
            </p:nvPicPr>
            <p:blipFill>
              <a:blip r:embed="rId5"/>
              <a:stretch>
                <a:fillRect/>
              </a:stretch>
            </p:blipFill>
            <p:spPr>
              <a:xfrm>
                <a:off x="6057016" y="1670516"/>
                <a:ext cx="2770275" cy="2084018"/>
              </a:xfrm>
              <a:prstGeom prst="rect">
                <a:avLst/>
              </a:prstGeom>
              <a:ln>
                <a:noFill/>
              </a:ln>
            </p:spPr>
          </p:pic>
          <p:sp>
            <p:nvSpPr>
              <p:cNvPr id="110" name="正方形/長方形 109">
                <a:extLst>
                  <a:ext uri="{FF2B5EF4-FFF2-40B4-BE49-F238E27FC236}">
                    <a16:creationId xmlns:a16="http://schemas.microsoft.com/office/drawing/2014/main" id="{98825F1D-34D0-9B30-1E9B-9EF7D905666D}"/>
                  </a:ext>
                </a:extLst>
              </p:cNvPr>
              <p:cNvSpPr/>
              <p:nvPr/>
            </p:nvSpPr>
            <p:spPr bwMode="auto">
              <a:xfrm>
                <a:off x="6421463" y="2625289"/>
                <a:ext cx="2047134" cy="718397"/>
              </a:xfrm>
              <a:prstGeom prst="rect">
                <a:avLst/>
              </a:prstGeom>
              <a:solidFill>
                <a:srgbClr val="212121">
                  <a:lumMod val="20000"/>
                  <a:lumOff val="80000"/>
                </a:srgbClr>
              </a:solidFill>
              <a:ln w="9525" cap="flat" cmpd="sng" algn="ctr">
                <a:solidFill>
                  <a:srgbClr val="808080"/>
                </a:solidFill>
                <a:prstDash val="solid"/>
                <a:round/>
                <a:headEnd type="none" w="med" len="med"/>
                <a:tailEnd type="none" w="med" len="med"/>
              </a:ln>
              <a:effectLst/>
            </p:spPr>
            <p:txBody>
              <a:bodyPr vert="horz" wrap="none" lIns="54000" tIns="46800" rIns="54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545454"/>
                    </a:solidFill>
                    <a:effectLst/>
                    <a:uLnTx/>
                    <a:uFillTx/>
                    <a:latin typeface="Meiryo" panose="020B0604030504040204" pitchFamily="34" charset="-128"/>
                    <a:cs typeface="Meiryo UI" panose="020B0604030504040204" pitchFamily="50" charset="-128"/>
                  </a:rPr>
                  <a:t>本文</a:t>
                </a:r>
              </a:p>
            </p:txBody>
          </p:sp>
          <p:sp>
            <p:nvSpPr>
              <p:cNvPr id="111" name="正方形/長方形 110">
                <a:extLst>
                  <a:ext uri="{FF2B5EF4-FFF2-40B4-BE49-F238E27FC236}">
                    <a16:creationId xmlns:a16="http://schemas.microsoft.com/office/drawing/2014/main" id="{68FFAADA-A6A1-98C1-D9F2-49AE21241B27}"/>
                  </a:ext>
                </a:extLst>
              </p:cNvPr>
              <p:cNvSpPr/>
              <p:nvPr/>
            </p:nvSpPr>
            <p:spPr bwMode="auto">
              <a:xfrm>
                <a:off x="6421463" y="2229555"/>
                <a:ext cx="2047134" cy="292274"/>
              </a:xfrm>
              <a:prstGeom prst="rect">
                <a:avLst/>
              </a:prstGeom>
              <a:solidFill>
                <a:srgbClr val="212121">
                  <a:lumMod val="20000"/>
                  <a:lumOff val="80000"/>
                </a:srgbClr>
              </a:solidFill>
              <a:ln w="9525" cap="flat" cmpd="sng" algn="ctr">
                <a:solidFill>
                  <a:srgbClr val="808080"/>
                </a:solidFill>
                <a:prstDash val="solid"/>
                <a:round/>
                <a:headEnd type="none" w="med" len="med"/>
                <a:tailEnd type="none" w="med" len="med"/>
              </a:ln>
              <a:effectLst/>
            </p:spPr>
            <p:txBody>
              <a:bodyPr vert="horz" wrap="none" lIns="54000" tIns="46800" rIns="54000" bIns="46800" numCol="1" rtlCol="0"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800" b="0" i="0" u="none" strike="noStrike" kern="0" cap="none" spc="0" normalizeH="0" baseline="0" noProof="0" dirty="0">
                    <a:ln>
                      <a:noFill/>
                    </a:ln>
                    <a:solidFill>
                      <a:srgbClr val="545454"/>
                    </a:solidFill>
                    <a:effectLst/>
                    <a:uLnTx/>
                    <a:uFillTx/>
                    <a:latin typeface="Meiryo" panose="020B0604030504040204" pitchFamily="34" charset="-128"/>
                    <a:cs typeface="Meiryo UI" panose="020B0604030504040204" pitchFamily="50" charset="-128"/>
                  </a:rPr>
                  <a:t>タイトル</a:t>
                </a:r>
              </a:p>
            </p:txBody>
          </p:sp>
        </p:grpSp>
        <p:sp>
          <p:nvSpPr>
            <p:cNvPr id="108" name="正方形/長方形 107">
              <a:extLst>
                <a:ext uri="{FF2B5EF4-FFF2-40B4-BE49-F238E27FC236}">
                  <a16:creationId xmlns:a16="http://schemas.microsoft.com/office/drawing/2014/main" id="{40523F55-5602-458C-05C3-A1D5E0550E8E}"/>
                </a:ext>
              </a:extLst>
            </p:cNvPr>
            <p:cNvSpPr/>
            <p:nvPr/>
          </p:nvSpPr>
          <p:spPr>
            <a:xfrm>
              <a:off x="6877984" y="6720488"/>
              <a:ext cx="2027674" cy="186097"/>
            </a:xfrm>
            <a:prstGeom prst="rect">
              <a:avLst/>
            </a:prstGeom>
            <a:solidFill>
              <a:srgbClr val="FCEDED">
                <a:lumMod val="90000"/>
              </a:srgbClr>
            </a:solidFill>
            <a:ln w="22225"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grpSp>
      <p:pic>
        <p:nvPicPr>
          <p:cNvPr id="112" name="図 111">
            <a:extLst>
              <a:ext uri="{FF2B5EF4-FFF2-40B4-BE49-F238E27FC236}">
                <a16:creationId xmlns:a16="http://schemas.microsoft.com/office/drawing/2014/main" id="{D413304B-6D20-0898-E9E0-F4391F7C04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88567" y="3524203"/>
            <a:ext cx="2299548" cy="1848235"/>
          </a:xfrm>
          <a:prstGeom prst="rect">
            <a:avLst/>
          </a:prstGeom>
        </p:spPr>
      </p:pic>
      <p:sp>
        <p:nvSpPr>
          <p:cNvPr id="113" name="角丸四角形 48">
            <a:extLst>
              <a:ext uri="{FF2B5EF4-FFF2-40B4-BE49-F238E27FC236}">
                <a16:creationId xmlns:a16="http://schemas.microsoft.com/office/drawing/2014/main" id="{9A5C7497-CF55-82F6-E302-D2407F382DEA}"/>
              </a:ext>
            </a:extLst>
          </p:cNvPr>
          <p:cNvSpPr/>
          <p:nvPr/>
        </p:nvSpPr>
        <p:spPr>
          <a:xfrm>
            <a:off x="9186366" y="3620958"/>
            <a:ext cx="2103950" cy="1188000"/>
          </a:xfrm>
          <a:prstGeom prst="roundRect">
            <a:avLst>
              <a:gd name="adj" fmla="val 0"/>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lang="ja-JP" altLang="en-US" dirty="0">
                <a:solidFill>
                  <a:srgbClr val="002AFF"/>
                </a:solidFill>
                <a:latin typeface="Meiryo" panose="020B0604030504040204" pitchFamily="34" charset="-128"/>
                <a:ea typeface="Meiryo" panose="020B0604030504040204" pitchFamily="34" charset="-128"/>
              </a:rPr>
              <a:t>広告主様</a:t>
            </a:r>
            <a:br>
              <a:rPr lang="en-US" altLang="ja-JP" dirty="0">
                <a:solidFill>
                  <a:srgbClr val="002AFF"/>
                </a:solidFill>
                <a:latin typeface="Meiryo" panose="020B0604030504040204" pitchFamily="34" charset="-128"/>
                <a:ea typeface="Meiryo" panose="020B0604030504040204" pitchFamily="34" charset="-128"/>
              </a:rPr>
            </a:br>
            <a:r>
              <a:rPr lang="ja-JP" altLang="en-US" dirty="0">
                <a:solidFill>
                  <a:srgbClr val="002AFF"/>
                </a:solidFill>
                <a:latin typeface="Meiryo" panose="020B0604030504040204" pitchFamily="34" charset="-128"/>
                <a:ea typeface="Meiryo" panose="020B0604030504040204" pitchFamily="34" charset="-128"/>
              </a:rPr>
              <a:t>ページ</a:t>
            </a:r>
          </a:p>
        </p:txBody>
      </p:sp>
      <p:cxnSp>
        <p:nvCxnSpPr>
          <p:cNvPr id="114" name="直線矢印コネクタ 113">
            <a:extLst>
              <a:ext uri="{FF2B5EF4-FFF2-40B4-BE49-F238E27FC236}">
                <a16:creationId xmlns:a16="http://schemas.microsoft.com/office/drawing/2014/main" id="{148B7C1F-92A0-8BAE-8940-27E09E6B6E5D}"/>
              </a:ext>
            </a:extLst>
          </p:cNvPr>
          <p:cNvCxnSpPr>
            <a:cxnSpLocks/>
          </p:cNvCxnSpPr>
          <p:nvPr/>
        </p:nvCxnSpPr>
        <p:spPr>
          <a:xfrm>
            <a:off x="8159216" y="4643634"/>
            <a:ext cx="942442" cy="0"/>
          </a:xfrm>
          <a:prstGeom prst="straightConnector1">
            <a:avLst/>
          </a:prstGeom>
          <a:noFill/>
          <a:ln w="25400" cap="rnd" cmpd="sng" algn="ctr">
            <a:solidFill>
              <a:srgbClr val="C9002C"/>
            </a:solidFill>
            <a:prstDash val="sysDot"/>
            <a:tailEnd type="triangle" w="lg" len="med"/>
          </a:ln>
          <a:effectLst/>
        </p:spPr>
      </p:cxnSp>
      <p:pic>
        <p:nvPicPr>
          <p:cNvPr id="115" name="図 114" descr="グラフィカル ユーザー インターフェイス, アプリケーション&#10;&#10;自動的に生成された説明">
            <a:extLst>
              <a:ext uri="{FF2B5EF4-FFF2-40B4-BE49-F238E27FC236}">
                <a16:creationId xmlns:a16="http://schemas.microsoft.com/office/drawing/2014/main" id="{023AC62F-E9A0-E7A3-5B72-4E8C971D725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89922" y="3562797"/>
            <a:ext cx="1107444" cy="1209805"/>
          </a:xfrm>
          <a:prstGeom prst="rect">
            <a:avLst/>
          </a:prstGeom>
        </p:spPr>
      </p:pic>
      <p:pic>
        <p:nvPicPr>
          <p:cNvPr id="116" name="図 115">
            <a:extLst>
              <a:ext uri="{FF2B5EF4-FFF2-40B4-BE49-F238E27FC236}">
                <a16:creationId xmlns:a16="http://schemas.microsoft.com/office/drawing/2014/main" id="{E00686C4-91DE-6B4C-C91D-B3F1A1C10A4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38052" y="4493355"/>
            <a:ext cx="2103950" cy="1691025"/>
          </a:xfrm>
          <a:prstGeom prst="rect">
            <a:avLst/>
          </a:prstGeom>
        </p:spPr>
      </p:pic>
      <p:pic>
        <p:nvPicPr>
          <p:cNvPr id="117" name="図 116">
            <a:extLst>
              <a:ext uri="{FF2B5EF4-FFF2-40B4-BE49-F238E27FC236}">
                <a16:creationId xmlns:a16="http://schemas.microsoft.com/office/drawing/2014/main" id="{54339CFE-736A-A285-6E24-3365C0436DEB}"/>
              </a:ext>
            </a:extLst>
          </p:cNvPr>
          <p:cNvPicPr>
            <a:picLocks noChangeAspect="1"/>
          </p:cNvPicPr>
          <p:nvPr/>
        </p:nvPicPr>
        <p:blipFill>
          <a:blip r:embed="rId7"/>
          <a:stretch>
            <a:fillRect/>
          </a:stretch>
        </p:blipFill>
        <p:spPr>
          <a:xfrm>
            <a:off x="4413300" y="4591523"/>
            <a:ext cx="1152036" cy="1052389"/>
          </a:xfrm>
          <a:prstGeom prst="rect">
            <a:avLst/>
          </a:prstGeom>
        </p:spPr>
      </p:pic>
      <p:pic>
        <p:nvPicPr>
          <p:cNvPr id="118" name="図 117">
            <a:extLst>
              <a:ext uri="{FF2B5EF4-FFF2-40B4-BE49-F238E27FC236}">
                <a16:creationId xmlns:a16="http://schemas.microsoft.com/office/drawing/2014/main" id="{49616A05-D6F9-DC90-BB46-1EE8F69D2911}"/>
              </a:ext>
            </a:extLst>
          </p:cNvPr>
          <p:cNvPicPr>
            <a:picLocks noChangeAspect="1"/>
          </p:cNvPicPr>
          <p:nvPr/>
        </p:nvPicPr>
        <p:blipFill>
          <a:blip r:embed="rId8"/>
          <a:stretch>
            <a:fillRect/>
          </a:stretch>
        </p:blipFill>
        <p:spPr>
          <a:xfrm>
            <a:off x="1389708" y="3559361"/>
            <a:ext cx="1274461" cy="1007635"/>
          </a:xfrm>
          <a:prstGeom prst="rect">
            <a:avLst/>
          </a:prstGeom>
        </p:spPr>
      </p:pic>
      <p:pic>
        <p:nvPicPr>
          <p:cNvPr id="119" name="図 118">
            <a:extLst>
              <a:ext uri="{FF2B5EF4-FFF2-40B4-BE49-F238E27FC236}">
                <a16:creationId xmlns:a16="http://schemas.microsoft.com/office/drawing/2014/main" id="{6BAD30ED-665F-582A-9D3A-5C23B950539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84925" y="4493355"/>
            <a:ext cx="2103950" cy="1691025"/>
          </a:xfrm>
          <a:prstGeom prst="rect">
            <a:avLst/>
          </a:prstGeom>
        </p:spPr>
      </p:pic>
      <p:pic>
        <p:nvPicPr>
          <p:cNvPr id="120" name="図 119">
            <a:extLst>
              <a:ext uri="{FF2B5EF4-FFF2-40B4-BE49-F238E27FC236}">
                <a16:creationId xmlns:a16="http://schemas.microsoft.com/office/drawing/2014/main" id="{0B97A6CA-FE3F-026F-6550-76027A564392}"/>
              </a:ext>
            </a:extLst>
          </p:cNvPr>
          <p:cNvPicPr>
            <a:picLocks noChangeAspect="1"/>
          </p:cNvPicPr>
          <p:nvPr/>
        </p:nvPicPr>
        <p:blipFill>
          <a:blip r:embed="rId9"/>
          <a:stretch>
            <a:fillRect/>
          </a:stretch>
        </p:blipFill>
        <p:spPr>
          <a:xfrm>
            <a:off x="1735345" y="4583181"/>
            <a:ext cx="1261242" cy="1069072"/>
          </a:xfrm>
          <a:prstGeom prst="rect">
            <a:avLst/>
          </a:prstGeom>
        </p:spPr>
      </p:pic>
      <p:sp>
        <p:nvSpPr>
          <p:cNvPr id="121" name="正方形/長方形 120">
            <a:extLst>
              <a:ext uri="{FF2B5EF4-FFF2-40B4-BE49-F238E27FC236}">
                <a16:creationId xmlns:a16="http://schemas.microsoft.com/office/drawing/2014/main" id="{631EDCDD-BA1E-2B0F-79D5-4758585C7380}"/>
              </a:ext>
            </a:extLst>
          </p:cNvPr>
          <p:cNvSpPr/>
          <p:nvPr/>
        </p:nvSpPr>
        <p:spPr>
          <a:xfrm>
            <a:off x="4830726" y="3803214"/>
            <a:ext cx="293067" cy="274568"/>
          </a:xfrm>
          <a:prstGeom prst="rect">
            <a:avLst/>
          </a:prstGeom>
          <a:noFill/>
          <a:ln w="254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22" name="正方形/長方形 121">
            <a:extLst>
              <a:ext uri="{FF2B5EF4-FFF2-40B4-BE49-F238E27FC236}">
                <a16:creationId xmlns:a16="http://schemas.microsoft.com/office/drawing/2014/main" id="{DA13BEA8-4505-494F-3F32-494CD738AFF7}"/>
              </a:ext>
            </a:extLst>
          </p:cNvPr>
          <p:cNvSpPr/>
          <p:nvPr/>
        </p:nvSpPr>
        <p:spPr>
          <a:xfrm>
            <a:off x="5194581" y="4836139"/>
            <a:ext cx="291819" cy="618730"/>
          </a:xfrm>
          <a:prstGeom prst="rect">
            <a:avLst/>
          </a:prstGeom>
          <a:noFill/>
          <a:ln w="254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0" name="ホームベース 13">
            <a:extLst>
              <a:ext uri="{FF2B5EF4-FFF2-40B4-BE49-F238E27FC236}">
                <a16:creationId xmlns:a16="http://schemas.microsoft.com/office/drawing/2014/main" id="{839056FD-6B44-BB18-B4E4-8EA35C062060}"/>
              </a:ext>
            </a:extLst>
          </p:cNvPr>
          <p:cNvSpPr/>
          <p:nvPr/>
        </p:nvSpPr>
        <p:spPr>
          <a:xfrm>
            <a:off x="5938619" y="1792955"/>
            <a:ext cx="3163040" cy="491780"/>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sp>
        <p:nvSpPr>
          <p:cNvPr id="3" name="object 4">
            <a:extLst>
              <a:ext uri="{FF2B5EF4-FFF2-40B4-BE49-F238E27FC236}">
                <a16:creationId xmlns:a16="http://schemas.microsoft.com/office/drawing/2014/main" id="{AC35EAA2-6068-79D1-8687-B16A25A54B1B}"/>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金融媒体として圧倒的な規模を誇る「</a:t>
            </a:r>
            <a:r>
              <a:rPr lang="en"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ファイナンス」面に記事コンテンツを掲載します。</a:t>
            </a:r>
          </a:p>
          <a:p>
            <a:pPr>
              <a:lnSpc>
                <a:spcPct val="130000"/>
              </a:lnSpc>
            </a:pPr>
            <a:r>
              <a:rPr lang="ja-JP" altLang="en-US" sz="1600" dirty="0">
                <a:solidFill>
                  <a:srgbClr val="002AFF"/>
                </a:solidFill>
                <a:latin typeface="Meiryo" panose="020B0604030504040204" pitchFamily="34" charset="-128"/>
                <a:ea typeface="Meiryo" panose="020B0604030504040204" pitchFamily="34" charset="-128"/>
              </a:rPr>
              <a:t>専門家による監修</a:t>
            </a:r>
            <a:r>
              <a:rPr lang="ja-JP" altLang="en-US" sz="1600" b="1" dirty="0">
                <a:solidFill>
                  <a:srgbClr val="0D0D0D"/>
                </a:solidFill>
                <a:latin typeface="メイリオ" panose="020B0604030504040204" pitchFamily="50" charset="-128"/>
                <a:ea typeface="メイリオ" panose="020B0604030504040204" pitchFamily="50" charset="-128"/>
              </a:rPr>
              <a:t>にてコンテンツ企画・制作を行い、金融商品に興味があるユーザーに対し、メッセージを届けます。</a:t>
            </a:r>
          </a:p>
        </p:txBody>
      </p:sp>
      <p:sp>
        <p:nvSpPr>
          <p:cNvPr id="6" name="正方形/長方形 5">
            <a:extLst>
              <a:ext uri="{FF2B5EF4-FFF2-40B4-BE49-F238E27FC236}">
                <a16:creationId xmlns:a16="http://schemas.microsoft.com/office/drawing/2014/main" id="{3C5DAE20-E741-02A4-BA99-898992BB5F4E}"/>
              </a:ext>
            </a:extLst>
          </p:cNvPr>
          <p:cNvSpPr/>
          <p:nvPr/>
        </p:nvSpPr>
        <p:spPr>
          <a:xfrm>
            <a:off x="2242993" y="4270792"/>
            <a:ext cx="324000" cy="144000"/>
          </a:xfrm>
          <a:prstGeom prst="rect">
            <a:avLst/>
          </a:prstGeom>
          <a:solidFill>
            <a:schemeClr val="accent1">
              <a:lumMod val="50000"/>
              <a:lumOff val="50000"/>
            </a:schemeClr>
          </a:solidFill>
          <a:ln>
            <a:solidFill>
              <a:srgbClr val="002A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DFB45879-3985-0538-B1D9-FD5C6C498A2C}"/>
              </a:ext>
            </a:extLst>
          </p:cNvPr>
          <p:cNvSpPr/>
          <p:nvPr/>
        </p:nvSpPr>
        <p:spPr>
          <a:xfrm>
            <a:off x="2603155" y="5270806"/>
            <a:ext cx="360000" cy="108000"/>
          </a:xfrm>
          <a:prstGeom prst="rect">
            <a:avLst/>
          </a:prstGeom>
          <a:solidFill>
            <a:schemeClr val="accent1">
              <a:lumMod val="50000"/>
              <a:lumOff val="50000"/>
            </a:schemeClr>
          </a:solidFill>
          <a:ln>
            <a:solidFill>
              <a:srgbClr val="002A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9548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en-US" altLang="ja-JP" dirty="0">
                <a:latin typeface="+mn-ea"/>
                <a:cs typeface="メイリオ" panose="020B0604030504040204" pitchFamily="50" charset="-128"/>
              </a:rPr>
              <a:t>Yahoo!</a:t>
            </a:r>
            <a:r>
              <a:rPr lang="ja-JP" altLang="en-US" dirty="0">
                <a:latin typeface="+mn-ea"/>
                <a:cs typeface="メイリオ" panose="020B0604030504040204" pitchFamily="50" charset="-128"/>
              </a:rPr>
              <a:t>ファイナンス  コンテンツフォーマット</a:t>
            </a:r>
          </a:p>
        </p:txBody>
      </p:sp>
      <p:sp>
        <p:nvSpPr>
          <p:cNvPr id="16" name="object 4">
            <a:extLst>
              <a:ext uri="{FF2B5EF4-FFF2-40B4-BE49-F238E27FC236}">
                <a16:creationId xmlns:a16="http://schemas.microsoft.com/office/drawing/2014/main" id="{B086E40E-6470-4DE9-8A09-786B1EC8C244}"/>
              </a:ext>
            </a:extLst>
          </p:cNvPr>
          <p:cNvSpPr txBox="1"/>
          <p:nvPr/>
        </p:nvSpPr>
        <p:spPr>
          <a:xfrm>
            <a:off x="479425" y="1000004"/>
            <a:ext cx="11233150" cy="301621"/>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規定のデザインフォーマットをベースにページ制作を行います。</a:t>
            </a:r>
            <a:endParaRPr lang="en-US" altLang="ja-JP" sz="1600" dirty="0">
              <a:solidFill>
                <a:srgbClr val="0D0D0D"/>
              </a:solidFill>
              <a:latin typeface="メイリオ" panose="020B0604030504040204" pitchFamily="50" charset="-128"/>
              <a:ea typeface="メイリオ" panose="020B0604030504040204" pitchFamily="50" charset="-128"/>
            </a:endParaRPr>
          </a:p>
        </p:txBody>
      </p:sp>
      <p:pic>
        <p:nvPicPr>
          <p:cNvPr id="17" name="図 16">
            <a:extLst>
              <a:ext uri="{FF2B5EF4-FFF2-40B4-BE49-F238E27FC236}">
                <a16:creationId xmlns:a16="http://schemas.microsoft.com/office/drawing/2014/main" id="{D9806774-80A0-81BA-910C-91521B6AD8C9}"/>
              </a:ext>
            </a:extLst>
          </p:cNvPr>
          <p:cNvPicPr>
            <a:picLocks noChangeAspect="1"/>
          </p:cNvPicPr>
          <p:nvPr/>
        </p:nvPicPr>
        <p:blipFill>
          <a:blip r:embed="rId3"/>
          <a:stretch>
            <a:fillRect/>
          </a:stretch>
        </p:blipFill>
        <p:spPr>
          <a:xfrm>
            <a:off x="986311" y="2136171"/>
            <a:ext cx="2566090" cy="4072855"/>
          </a:xfrm>
          <a:prstGeom prst="rect">
            <a:avLst/>
          </a:prstGeom>
        </p:spPr>
      </p:pic>
      <p:pic>
        <p:nvPicPr>
          <p:cNvPr id="19" name="図 18">
            <a:extLst>
              <a:ext uri="{FF2B5EF4-FFF2-40B4-BE49-F238E27FC236}">
                <a16:creationId xmlns:a16="http://schemas.microsoft.com/office/drawing/2014/main" id="{6719B04C-B97F-6C81-C998-997F52638A34}"/>
              </a:ext>
            </a:extLst>
          </p:cNvPr>
          <p:cNvPicPr>
            <a:picLocks noChangeAspect="1"/>
          </p:cNvPicPr>
          <p:nvPr/>
        </p:nvPicPr>
        <p:blipFill>
          <a:blip r:embed="rId4"/>
          <a:stretch>
            <a:fillRect/>
          </a:stretch>
        </p:blipFill>
        <p:spPr>
          <a:xfrm>
            <a:off x="4019993" y="1717461"/>
            <a:ext cx="2274704" cy="4730878"/>
          </a:xfrm>
          <a:prstGeom prst="rect">
            <a:avLst/>
          </a:prstGeom>
        </p:spPr>
      </p:pic>
      <p:pic>
        <p:nvPicPr>
          <p:cNvPr id="20" name="図 19">
            <a:extLst>
              <a:ext uri="{FF2B5EF4-FFF2-40B4-BE49-F238E27FC236}">
                <a16:creationId xmlns:a16="http://schemas.microsoft.com/office/drawing/2014/main" id="{B3C00E9F-530D-D9C4-60FF-EB7548E329A0}"/>
              </a:ext>
            </a:extLst>
          </p:cNvPr>
          <p:cNvPicPr>
            <a:picLocks noChangeAspect="1"/>
          </p:cNvPicPr>
          <p:nvPr/>
        </p:nvPicPr>
        <p:blipFill>
          <a:blip r:embed="rId5"/>
          <a:stretch>
            <a:fillRect/>
          </a:stretch>
        </p:blipFill>
        <p:spPr>
          <a:xfrm>
            <a:off x="6576913" y="1810852"/>
            <a:ext cx="2458029" cy="4613295"/>
          </a:xfrm>
          <a:prstGeom prst="rect">
            <a:avLst/>
          </a:prstGeom>
        </p:spPr>
      </p:pic>
      <p:pic>
        <p:nvPicPr>
          <p:cNvPr id="21" name="図 20">
            <a:extLst>
              <a:ext uri="{FF2B5EF4-FFF2-40B4-BE49-F238E27FC236}">
                <a16:creationId xmlns:a16="http://schemas.microsoft.com/office/drawing/2014/main" id="{CCC780DC-350A-B789-9B85-AEE6C348BC3D}"/>
              </a:ext>
            </a:extLst>
          </p:cNvPr>
          <p:cNvPicPr>
            <a:picLocks noChangeAspect="1"/>
          </p:cNvPicPr>
          <p:nvPr/>
        </p:nvPicPr>
        <p:blipFill>
          <a:blip r:embed="rId6"/>
          <a:stretch>
            <a:fillRect/>
          </a:stretch>
        </p:blipFill>
        <p:spPr>
          <a:xfrm>
            <a:off x="9249100" y="1810852"/>
            <a:ext cx="2333084" cy="4205974"/>
          </a:xfrm>
          <a:prstGeom prst="rect">
            <a:avLst/>
          </a:prstGeom>
        </p:spPr>
      </p:pic>
      <p:sp>
        <p:nvSpPr>
          <p:cNvPr id="22" name="波線 21">
            <a:extLst>
              <a:ext uri="{FF2B5EF4-FFF2-40B4-BE49-F238E27FC236}">
                <a16:creationId xmlns:a16="http://schemas.microsoft.com/office/drawing/2014/main" id="{8289B8E9-C403-6BF5-EAA5-500CE8DF2E7C}"/>
              </a:ext>
            </a:extLst>
          </p:cNvPr>
          <p:cNvSpPr/>
          <p:nvPr/>
        </p:nvSpPr>
        <p:spPr>
          <a:xfrm>
            <a:off x="1019917" y="6209026"/>
            <a:ext cx="2566091" cy="300723"/>
          </a:xfrm>
          <a:prstGeom prst="wave">
            <a:avLst/>
          </a:prstGeom>
          <a:gradFill rotWithShape="1">
            <a:gsLst>
              <a:gs pos="0">
                <a:srgbClr val="545454">
                  <a:tint val="50000"/>
                  <a:satMod val="300000"/>
                </a:srgbClr>
              </a:gs>
              <a:gs pos="35000">
                <a:srgbClr val="545454">
                  <a:tint val="37000"/>
                  <a:satMod val="300000"/>
                </a:srgbClr>
              </a:gs>
              <a:gs pos="100000">
                <a:srgbClr val="545454">
                  <a:tint val="15000"/>
                  <a:satMod val="350000"/>
                </a:srgbClr>
              </a:gs>
            </a:gsLst>
            <a:lin ang="16200000" scaled="1"/>
          </a:gradFill>
          <a:ln w="9525" cap="flat" cmpd="sng" algn="ctr">
            <a:solidFill>
              <a:srgbClr val="545454">
                <a:shade val="95000"/>
                <a:satMod val="105000"/>
              </a:srgbClr>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3" name="波線 22">
            <a:extLst>
              <a:ext uri="{FF2B5EF4-FFF2-40B4-BE49-F238E27FC236}">
                <a16:creationId xmlns:a16="http://schemas.microsoft.com/office/drawing/2014/main" id="{CA2B691C-8DA1-0A91-148E-56747A02D65C}"/>
              </a:ext>
            </a:extLst>
          </p:cNvPr>
          <p:cNvSpPr/>
          <p:nvPr/>
        </p:nvSpPr>
        <p:spPr>
          <a:xfrm>
            <a:off x="4102113" y="6316587"/>
            <a:ext cx="1993887" cy="224243"/>
          </a:xfrm>
          <a:prstGeom prst="wave">
            <a:avLst/>
          </a:prstGeom>
          <a:gradFill rotWithShape="1">
            <a:gsLst>
              <a:gs pos="0">
                <a:srgbClr val="545454">
                  <a:tint val="50000"/>
                  <a:satMod val="300000"/>
                </a:srgbClr>
              </a:gs>
              <a:gs pos="35000">
                <a:srgbClr val="545454">
                  <a:tint val="37000"/>
                  <a:satMod val="300000"/>
                </a:srgbClr>
              </a:gs>
              <a:gs pos="100000">
                <a:srgbClr val="545454">
                  <a:tint val="15000"/>
                  <a:satMod val="350000"/>
                </a:srgbClr>
              </a:gs>
            </a:gsLst>
            <a:lin ang="16200000" scaled="1"/>
          </a:gradFill>
          <a:ln w="9525" cap="flat" cmpd="sng" algn="ctr">
            <a:solidFill>
              <a:srgbClr val="545454">
                <a:shade val="95000"/>
                <a:satMod val="105000"/>
              </a:srgbClr>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4" name="波線 23">
            <a:extLst>
              <a:ext uri="{FF2B5EF4-FFF2-40B4-BE49-F238E27FC236}">
                <a16:creationId xmlns:a16="http://schemas.microsoft.com/office/drawing/2014/main" id="{A7DF0E58-86CE-B2EE-76CB-3C472D20D53F}"/>
              </a:ext>
            </a:extLst>
          </p:cNvPr>
          <p:cNvSpPr/>
          <p:nvPr/>
        </p:nvSpPr>
        <p:spPr>
          <a:xfrm>
            <a:off x="6716531" y="6285506"/>
            <a:ext cx="2270084" cy="224243"/>
          </a:xfrm>
          <a:prstGeom prst="wave">
            <a:avLst/>
          </a:prstGeom>
          <a:gradFill rotWithShape="1">
            <a:gsLst>
              <a:gs pos="0">
                <a:srgbClr val="545454">
                  <a:tint val="50000"/>
                  <a:satMod val="300000"/>
                </a:srgbClr>
              </a:gs>
              <a:gs pos="35000">
                <a:srgbClr val="545454">
                  <a:tint val="37000"/>
                  <a:satMod val="300000"/>
                </a:srgbClr>
              </a:gs>
              <a:gs pos="100000">
                <a:srgbClr val="545454">
                  <a:tint val="15000"/>
                  <a:satMod val="350000"/>
                </a:srgbClr>
              </a:gs>
            </a:gsLst>
            <a:lin ang="16200000" scaled="1"/>
          </a:gradFill>
          <a:ln w="9525" cap="flat" cmpd="sng" algn="ctr">
            <a:solidFill>
              <a:srgbClr val="545454">
                <a:shade val="95000"/>
                <a:satMod val="105000"/>
              </a:srgbClr>
            </a:solidFill>
            <a:prstDash val="solid"/>
          </a:ln>
          <a:effectLst>
            <a:outerShdw blurRad="40000" dist="20000" dir="5400000" rotWithShape="0">
              <a:srgbClr val="000000">
                <a:alpha val="38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5" name="テキスト ボックス 24">
            <a:extLst>
              <a:ext uri="{FF2B5EF4-FFF2-40B4-BE49-F238E27FC236}">
                <a16:creationId xmlns:a16="http://schemas.microsoft.com/office/drawing/2014/main" id="{9CE69B36-4351-1F42-196F-DA031C670EFB}"/>
              </a:ext>
            </a:extLst>
          </p:cNvPr>
          <p:cNvSpPr txBox="1"/>
          <p:nvPr/>
        </p:nvSpPr>
        <p:spPr>
          <a:xfrm>
            <a:off x="479425" y="1432041"/>
            <a:ext cx="445666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000000"/>
                </a:solidFill>
                <a:effectLst/>
                <a:uLnTx/>
                <a:uFillTx/>
              </a:rPr>
              <a:t>■規定デザインフォーマット（</a:t>
            </a:r>
            <a:r>
              <a:rPr kumimoji="0" lang="en-US" altLang="ja-JP" sz="1800" b="1" i="0" u="none" strike="noStrike" kern="0" cap="none" spc="0" normalizeH="0" baseline="0" noProof="0" dirty="0">
                <a:ln>
                  <a:noFill/>
                </a:ln>
                <a:solidFill>
                  <a:srgbClr val="000000"/>
                </a:solidFill>
                <a:effectLst/>
                <a:uLnTx/>
                <a:uFillTx/>
              </a:rPr>
              <a:t>1</a:t>
            </a:r>
            <a:r>
              <a:rPr kumimoji="0" lang="ja-JP" altLang="en-US" sz="1800" b="1" i="0" u="none" strike="noStrike" kern="0" cap="none" spc="0" normalizeH="0" baseline="0" noProof="0" dirty="0">
                <a:ln>
                  <a:noFill/>
                </a:ln>
                <a:solidFill>
                  <a:srgbClr val="000000"/>
                </a:solidFill>
                <a:effectLst/>
                <a:uLnTx/>
                <a:uFillTx/>
              </a:rPr>
              <a:t>ページ）</a:t>
            </a:r>
          </a:p>
        </p:txBody>
      </p:sp>
    </p:spTree>
    <p:extLst>
      <p:ext uri="{BB962C8B-B14F-4D97-AF65-F5344CB8AC3E}">
        <p14:creationId xmlns:p14="http://schemas.microsoft.com/office/powerpoint/2010/main" val="2347793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スペック詳細</a:t>
            </a:r>
          </a:p>
        </p:txBody>
      </p:sp>
      <p:graphicFrame>
        <p:nvGraphicFramePr>
          <p:cNvPr id="6" name="表 5">
            <a:extLst>
              <a:ext uri="{FF2B5EF4-FFF2-40B4-BE49-F238E27FC236}">
                <a16:creationId xmlns:a16="http://schemas.microsoft.com/office/drawing/2014/main" id="{6F2E345E-8DED-84AE-38E6-EA9E182ADAAE}"/>
              </a:ext>
            </a:extLst>
          </p:cNvPr>
          <p:cNvGraphicFramePr>
            <a:graphicFrameLocks noGrp="1"/>
          </p:cNvGraphicFramePr>
          <p:nvPr>
            <p:extLst>
              <p:ext uri="{D42A27DB-BD31-4B8C-83A1-F6EECF244321}">
                <p14:modId xmlns:p14="http://schemas.microsoft.com/office/powerpoint/2010/main" val="401054986"/>
              </p:ext>
            </p:extLst>
          </p:nvPr>
        </p:nvGraphicFramePr>
        <p:xfrm>
          <a:off x="221381" y="875898"/>
          <a:ext cx="11723571" cy="5424601"/>
        </p:xfrm>
        <a:graphic>
          <a:graphicData uri="http://schemas.openxmlformats.org/drawingml/2006/table">
            <a:tbl>
              <a:tblPr firstCol="1" bandRow="1"/>
              <a:tblGrid>
                <a:gridCol w="2178202">
                  <a:extLst>
                    <a:ext uri="{9D8B030D-6E8A-4147-A177-3AD203B41FA5}">
                      <a16:colId xmlns:a16="http://schemas.microsoft.com/office/drawing/2014/main" val="3360389588"/>
                    </a:ext>
                  </a:extLst>
                </a:gridCol>
                <a:gridCol w="9545369">
                  <a:extLst>
                    <a:ext uri="{9D8B030D-6E8A-4147-A177-3AD203B41FA5}">
                      <a16:colId xmlns:a16="http://schemas.microsoft.com/office/drawing/2014/main" val="4090552857"/>
                    </a:ext>
                  </a:extLst>
                </a:gridCol>
              </a:tblGrid>
              <a:tr h="51245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協賛内容</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タイアップページおよび編集誘導枠の制作・掲載、ディスプレイ広告（予約型）「</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ファイナンス」商品の掲載</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598672"/>
                  </a:ext>
                </a:extLst>
              </a:tr>
              <a:tr h="36077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タイアップへの誘導枠</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ファイナンス内の各編集誘導枠および、ディスプレイ広告（予約型）「</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ファイナンス」商品</a:t>
                      </a:r>
                      <a:endParaRPr kumimoji="1" lang="ja-JP" altLang="en-US" sz="1050" kern="1200" noProof="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5873948"/>
                  </a:ext>
                </a:extLst>
              </a:tr>
              <a:tr h="203566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ページ</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・掲載場所：</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ファイナンス内 特設ページ</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・デバイス：スマートフォン</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/PC</a:t>
                      </a: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・ページ数：</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ページ程度</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・想定</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（スマートフォン：</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7</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3</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万</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編集誘導枠、通常広告配信からの想定</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数となります。各</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PV</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数は想定値であり</a:t>
                      </a:r>
                      <a:r>
                        <a:rPr kumimoji="1" lang="ja-JP" altLang="ja-JP" sz="1050" kern="1200" dirty="0">
                          <a:solidFill>
                            <a:srgbClr val="0D0D0D"/>
                          </a:solidFill>
                          <a:latin typeface="メイリオ" panose="020B0604030504040204" pitchFamily="50" charset="-128"/>
                          <a:ea typeface="メイリオ" panose="020B0604030504040204" pitchFamily="50" charset="-128"/>
                          <a:cs typeface="+mn-cs"/>
                        </a:rPr>
                        <a:t>広告視聴数の目安です。結果として下回る場合があります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・更新：内容や回数などにより可否を判断させていただきますので事前にご相談ください</a:t>
                      </a:r>
                      <a:b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b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また、別途費用が発生します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次利用：不可となります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3345014"/>
                  </a:ext>
                </a:extLst>
              </a:tr>
              <a:tr h="84198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編集誘導</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掲載期間中は常設します。弊社で制作、掲載を行います（編集要望、動画、掲載期間中の差し替え、すべて不可）</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indent="0">
                        <a:buNone/>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・掲載場所：</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P6</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7</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のイメージ図をご確認ください</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・広告主様の公式ロゴを弊社担当営業まで送付してください</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14865918"/>
                  </a:ext>
                </a:extLst>
              </a:tr>
              <a:tr h="131294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広告誘導</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代理店様が制作</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広告管理ツールからの予約をお願いします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・対象商品：</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LINE</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ヤフー広告　ディスプレイ広告（予約型）「</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ファイナンス」商品（</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P27</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33</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参照）</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・リンク先</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URL</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：タイアップページの</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URL</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を指定してください</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・バナー：バナー内に</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Yahoo!</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ファイナンスのロゴが必要です。ロゴは弊社担当営業より送付いたします</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　制作ルールは別紙「</a:t>
                      </a:r>
                      <a:r>
                        <a:rPr kumimoji="1" lang="ja-JP" altLang="en-US" sz="1050" kern="1200" noProof="0" dirty="0">
                          <a:solidFill>
                            <a:srgbClr val="0D0D0D"/>
                          </a:solidFill>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」を遵守</a:t>
                      </a:r>
                      <a:endParaRPr kumimoji="1" lang="en-US" altLang="ja-JP" sz="105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00954264"/>
                  </a:ext>
                </a:extLst>
              </a:tr>
              <a:tr h="36077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dirty="0">
                          <a:solidFill>
                            <a:schemeClr val="bg1"/>
                          </a:solidFill>
                          <a:latin typeface="Meiryo" panose="020B0604030504040204" pitchFamily="34" charset="-128"/>
                          <a:ea typeface="Meiryo" panose="020B0604030504040204" pitchFamily="34" charset="-128"/>
                        </a:rPr>
                        <a:t>掲載期間</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か月間（平日掲載開始）</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タイアップページは、掲載開始日の前営業日までにアップします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799165"/>
                  </a:ext>
                </a:extLst>
              </a:tr>
            </a:tbl>
          </a:graphicData>
        </a:graphic>
      </p:graphicFrame>
    </p:spTree>
    <p:extLst>
      <p:ext uri="{BB962C8B-B14F-4D97-AF65-F5344CB8AC3E}">
        <p14:creationId xmlns:p14="http://schemas.microsoft.com/office/powerpoint/2010/main" val="26331213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旧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30195</TotalTime>
  <Words>6465</Words>
  <Application>Microsoft Office PowerPoint</Application>
  <PresentationFormat>ワイド画面</PresentationFormat>
  <Paragraphs>726</Paragraphs>
  <Slides>34</Slides>
  <Notes>4</Notes>
  <HiddenSlides>0</HiddenSlides>
  <MMClips>0</MMClips>
  <ScaleCrop>false</ScaleCrop>
  <HeadingPairs>
    <vt:vector size="8" baseType="variant">
      <vt:variant>
        <vt:lpstr>使用されているフォント</vt:lpstr>
      </vt:variant>
      <vt:variant>
        <vt:i4>8</vt:i4>
      </vt:variant>
      <vt:variant>
        <vt:lpstr>テーマ</vt:lpstr>
      </vt:variant>
      <vt:variant>
        <vt:i4>3</vt:i4>
      </vt:variant>
      <vt:variant>
        <vt:lpstr>埋め込まれた OLE サーバー</vt:lpstr>
      </vt:variant>
      <vt:variant>
        <vt:i4>1</vt:i4>
      </vt:variant>
      <vt:variant>
        <vt:lpstr>スライド タイトル</vt:lpstr>
      </vt:variant>
      <vt:variant>
        <vt:i4>34</vt:i4>
      </vt:variant>
    </vt:vector>
  </HeadingPairs>
  <TitlesOfParts>
    <vt:vector size="46" baseType="lpstr">
      <vt:lpstr>メイリオ</vt:lpstr>
      <vt:lpstr>メイリオ</vt:lpstr>
      <vt:lpstr>メイリオ 本文</vt:lpstr>
      <vt:lpstr>Yu Gothic Medium</vt:lpstr>
      <vt:lpstr>Arial</vt:lpstr>
      <vt:lpstr>Calibri</vt:lpstr>
      <vt:lpstr>Segoe UI</vt:lpstr>
      <vt:lpstr>Wingdings</vt:lpstr>
      <vt:lpstr>旧CBCレイアウト（広告主・代理店限定）</vt:lpstr>
      <vt:lpstr>CBCレイアウト</vt:lpstr>
      <vt:lpstr>CBCレイアウト（広告主・代理店限定）</vt:lpstr>
      <vt:lpstr>think-cellスライド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大原 真由美</cp:lastModifiedBy>
  <cp:revision>343</cp:revision>
  <dcterms:created xsi:type="dcterms:W3CDTF">2023-12-19T04:51:39Z</dcterms:created>
  <dcterms:modified xsi:type="dcterms:W3CDTF">2026-01-12T07:10:06Z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2024-12-09T10:06:27Z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94134af2-6eab-4cb2-bb90-ea6d823ac536</vt:lpwstr>
  </property>
  <property fmtid="{D5CDD505-2E9C-101B-9397-08002B2CF9AE}" pid="8" name="MSIP_Label_defa4170-0d19-0005-0004-bc88714345d2_ContentBits">
    <vt:lpwstr>0</vt:lpwstr>
  </property>
</Properties>
</file>